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6"/>
  </p:notesMasterIdLst>
  <p:handoutMasterIdLst>
    <p:handoutMasterId r:id="rId27"/>
  </p:handoutMasterIdLst>
  <p:sldIdLst>
    <p:sldId id="324" r:id="rId2"/>
    <p:sldId id="345" r:id="rId3"/>
    <p:sldId id="374" r:id="rId4"/>
    <p:sldId id="347" r:id="rId5"/>
    <p:sldId id="377" r:id="rId6"/>
    <p:sldId id="378" r:id="rId7"/>
    <p:sldId id="348" r:id="rId8"/>
    <p:sldId id="349" r:id="rId9"/>
    <p:sldId id="350" r:id="rId10"/>
    <p:sldId id="353" r:id="rId11"/>
    <p:sldId id="354" r:id="rId12"/>
    <p:sldId id="375" r:id="rId13"/>
    <p:sldId id="355" r:id="rId14"/>
    <p:sldId id="356" r:id="rId15"/>
    <p:sldId id="373" r:id="rId16"/>
    <p:sldId id="357" r:id="rId17"/>
    <p:sldId id="358" r:id="rId18"/>
    <p:sldId id="359" r:id="rId19"/>
    <p:sldId id="360" r:id="rId20"/>
    <p:sldId id="364" r:id="rId21"/>
    <p:sldId id="366" r:id="rId22"/>
    <p:sldId id="371" r:id="rId23"/>
    <p:sldId id="372" r:id="rId24"/>
    <p:sldId id="379" r:id="rId25"/>
  </p:sldIdLst>
  <p:sldSz cx="9144000" cy="6858000" type="screen4x3"/>
  <p:notesSz cx="7099300" cy="10234613"/>
  <p:defaultTextStyle>
    <a:defPPr>
      <a:defRPr lang="fr-FR"/>
    </a:defPPr>
    <a:lvl1pPr algn="ctr" rtl="0" fontAlgn="base">
      <a:spcBef>
        <a:spcPct val="0"/>
      </a:spcBef>
      <a:spcAft>
        <a:spcPct val="0"/>
      </a:spcAft>
      <a:defRPr sz="2300" kern="1200">
        <a:solidFill>
          <a:schemeClr val="tx1"/>
        </a:solidFill>
        <a:latin typeface="Arial" charset="0"/>
        <a:ea typeface="+mn-ea"/>
        <a:cs typeface="Arial" charset="0"/>
      </a:defRPr>
    </a:lvl1pPr>
    <a:lvl2pPr marL="426698" algn="ctr" rtl="0" fontAlgn="base">
      <a:spcBef>
        <a:spcPct val="0"/>
      </a:spcBef>
      <a:spcAft>
        <a:spcPct val="0"/>
      </a:spcAft>
      <a:defRPr sz="2300" kern="1200">
        <a:solidFill>
          <a:schemeClr val="tx1"/>
        </a:solidFill>
        <a:latin typeface="Arial" charset="0"/>
        <a:ea typeface="+mn-ea"/>
        <a:cs typeface="Arial" charset="0"/>
      </a:defRPr>
    </a:lvl2pPr>
    <a:lvl3pPr marL="853396" algn="ctr" rtl="0" fontAlgn="base">
      <a:spcBef>
        <a:spcPct val="0"/>
      </a:spcBef>
      <a:spcAft>
        <a:spcPct val="0"/>
      </a:spcAft>
      <a:defRPr sz="2300" kern="1200">
        <a:solidFill>
          <a:schemeClr val="tx1"/>
        </a:solidFill>
        <a:latin typeface="Arial" charset="0"/>
        <a:ea typeface="+mn-ea"/>
        <a:cs typeface="Arial" charset="0"/>
      </a:defRPr>
    </a:lvl3pPr>
    <a:lvl4pPr marL="1280093" algn="ctr" rtl="0" fontAlgn="base">
      <a:spcBef>
        <a:spcPct val="0"/>
      </a:spcBef>
      <a:spcAft>
        <a:spcPct val="0"/>
      </a:spcAft>
      <a:defRPr sz="2300" kern="1200">
        <a:solidFill>
          <a:schemeClr val="tx1"/>
        </a:solidFill>
        <a:latin typeface="Arial" charset="0"/>
        <a:ea typeface="+mn-ea"/>
        <a:cs typeface="Arial" charset="0"/>
      </a:defRPr>
    </a:lvl4pPr>
    <a:lvl5pPr marL="1706791" algn="ctr" rtl="0" fontAlgn="base">
      <a:spcBef>
        <a:spcPct val="0"/>
      </a:spcBef>
      <a:spcAft>
        <a:spcPct val="0"/>
      </a:spcAft>
      <a:defRPr sz="2300" kern="1200">
        <a:solidFill>
          <a:schemeClr val="tx1"/>
        </a:solidFill>
        <a:latin typeface="Arial" charset="0"/>
        <a:ea typeface="+mn-ea"/>
        <a:cs typeface="Arial" charset="0"/>
      </a:defRPr>
    </a:lvl5pPr>
    <a:lvl6pPr marL="2133489" algn="l" defTabSz="853396" rtl="0" eaLnBrk="1" latinLnBrk="0" hangingPunct="1">
      <a:defRPr sz="2300" kern="1200">
        <a:solidFill>
          <a:schemeClr val="tx1"/>
        </a:solidFill>
        <a:latin typeface="Arial" charset="0"/>
        <a:ea typeface="+mn-ea"/>
        <a:cs typeface="Arial" charset="0"/>
      </a:defRPr>
    </a:lvl6pPr>
    <a:lvl7pPr marL="2560187" algn="l" defTabSz="853396" rtl="0" eaLnBrk="1" latinLnBrk="0" hangingPunct="1">
      <a:defRPr sz="2300" kern="1200">
        <a:solidFill>
          <a:schemeClr val="tx1"/>
        </a:solidFill>
        <a:latin typeface="Arial" charset="0"/>
        <a:ea typeface="+mn-ea"/>
        <a:cs typeface="Arial" charset="0"/>
      </a:defRPr>
    </a:lvl7pPr>
    <a:lvl8pPr marL="2986885" algn="l" defTabSz="853396" rtl="0" eaLnBrk="1" latinLnBrk="0" hangingPunct="1">
      <a:defRPr sz="2300" kern="1200">
        <a:solidFill>
          <a:schemeClr val="tx1"/>
        </a:solidFill>
        <a:latin typeface="Arial" charset="0"/>
        <a:ea typeface="+mn-ea"/>
        <a:cs typeface="Arial" charset="0"/>
      </a:defRPr>
    </a:lvl8pPr>
    <a:lvl9pPr marL="3413582" algn="l" defTabSz="853396" rtl="0" eaLnBrk="1" latinLnBrk="0" hangingPunct="1">
      <a:defRPr sz="23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79646"/>
    <a:srgbClr val="FF0000"/>
    <a:srgbClr val="F9B073"/>
    <a:srgbClr val="DCE6F2"/>
    <a:srgbClr val="0070C0"/>
    <a:srgbClr val="92D050"/>
    <a:srgbClr val="769537"/>
    <a:srgbClr val="C0000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87227" autoAdjust="0"/>
  </p:normalViewPr>
  <p:slideViewPr>
    <p:cSldViewPr snapToGrid="0">
      <p:cViewPr varScale="1">
        <p:scale>
          <a:sx n="74" d="100"/>
          <a:sy n="74" d="100"/>
        </p:scale>
        <p:origin x="-1248" y="-90"/>
      </p:cViewPr>
      <p:guideLst>
        <p:guide orient="horz" pos="2176"/>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40" d="100"/>
        <a:sy n="40" d="100"/>
      </p:scale>
      <p:origin x="0" y="0"/>
    </p:cViewPr>
  </p:sorterViewPr>
  <p:notesViewPr>
    <p:cSldViewPr snapToGrid="0">
      <p:cViewPr>
        <p:scale>
          <a:sx n="100" d="100"/>
          <a:sy n="100" d="100"/>
        </p:scale>
        <p:origin x="-1480" y="584"/>
      </p:cViewPr>
      <p:guideLst>
        <p:guide orient="horz" pos="3224"/>
        <p:guide pos="2237"/>
      </p:guideLst>
    </p:cSldViewPr>
  </p:notes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6147" name="Rectangle 3"/>
          <p:cNvSpPr>
            <a:spLocks noGrp="1" noChangeArrowheads="1"/>
          </p:cNvSpPr>
          <p:nvPr>
            <p:ph type="dt" sz="quarter"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6148" name="Rectangle 4"/>
          <p:cNvSpPr>
            <a:spLocks noGrp="1" noChangeArrowheads="1"/>
          </p:cNvSpPr>
          <p:nvPr>
            <p:ph type="ftr" sz="quarter" idx="2"/>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6149" name="Rectangle 5"/>
          <p:cNvSpPr>
            <a:spLocks noGrp="1" noChangeArrowheads="1"/>
          </p:cNvSpPr>
          <p:nvPr>
            <p:ph type="sldNum" sz="quarter" idx="3"/>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B9A11DC5-B027-4CD7-9C4D-B8FAE8E162BD}" type="slidenum">
              <a:rPr lang="fr-FR"/>
              <a:pPr>
                <a:defRPr/>
              </a:pPr>
              <a:t>‹N°›</a:t>
            </a:fld>
            <a:endParaRPr lang="fr-FR" dirty="0"/>
          </a:p>
        </p:txBody>
      </p:sp>
    </p:spTree>
    <p:extLst>
      <p:ext uri="{BB962C8B-B14F-4D97-AF65-F5344CB8AC3E}">
        <p14:creationId xmlns:p14="http://schemas.microsoft.com/office/powerpoint/2010/main" val="1306202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7171" name="Rectangle 3"/>
          <p:cNvSpPr>
            <a:spLocks noGrp="1" noChangeArrowheads="1"/>
          </p:cNvSpPr>
          <p:nvPr>
            <p:ph type="dt"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32772" name="Rectangle 4"/>
          <p:cNvSpPr>
            <a:spLocks noGrp="1" noRot="1" noChangeAspect="1" noChangeArrowheads="1" noTextEdit="1"/>
          </p:cNvSpPr>
          <p:nvPr>
            <p:ph type="sldImg" idx="2"/>
          </p:nvPr>
        </p:nvSpPr>
        <p:spPr bwMode="auto">
          <a:xfrm>
            <a:off x="992188" y="769938"/>
            <a:ext cx="5114925" cy="38354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9619" y="4860928"/>
            <a:ext cx="5680075" cy="4605339"/>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7175" name="Rectangle 7"/>
          <p:cNvSpPr>
            <a:spLocks noGrp="1" noChangeArrowheads="1"/>
          </p:cNvSpPr>
          <p:nvPr>
            <p:ph type="sldNum" sz="quarter" idx="5"/>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9A9BCB00-00ED-46CE-BCBE-2C1EE66DCAAA}" type="slidenum">
              <a:rPr lang="fr-FR"/>
              <a:pPr>
                <a:defRPr/>
              </a:pPr>
              <a:t>‹N°›</a:t>
            </a:fld>
            <a:endParaRPr lang="fr-FR" dirty="0"/>
          </a:p>
        </p:txBody>
      </p:sp>
    </p:spTree>
    <p:extLst>
      <p:ext uri="{BB962C8B-B14F-4D97-AF65-F5344CB8AC3E}">
        <p14:creationId xmlns:p14="http://schemas.microsoft.com/office/powerpoint/2010/main" val="21494192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100" kern="1200">
        <a:solidFill>
          <a:schemeClr val="tx1"/>
        </a:solidFill>
        <a:latin typeface="Arial" charset="0"/>
        <a:ea typeface="+mn-ea"/>
        <a:cs typeface="Arial" charset="0"/>
      </a:defRPr>
    </a:lvl1pPr>
    <a:lvl2pPr marL="426698" algn="l" rtl="0" eaLnBrk="0" fontAlgn="base" hangingPunct="0">
      <a:spcBef>
        <a:spcPct val="30000"/>
      </a:spcBef>
      <a:spcAft>
        <a:spcPct val="0"/>
      </a:spcAft>
      <a:defRPr sz="1100" kern="1200">
        <a:solidFill>
          <a:schemeClr val="tx1"/>
        </a:solidFill>
        <a:latin typeface="Arial" charset="0"/>
        <a:ea typeface="+mn-ea"/>
        <a:cs typeface="Arial" charset="0"/>
      </a:defRPr>
    </a:lvl2pPr>
    <a:lvl3pPr marL="853396" algn="l" rtl="0" eaLnBrk="0" fontAlgn="base" hangingPunct="0">
      <a:spcBef>
        <a:spcPct val="30000"/>
      </a:spcBef>
      <a:spcAft>
        <a:spcPct val="0"/>
      </a:spcAft>
      <a:defRPr sz="1100" kern="1200">
        <a:solidFill>
          <a:schemeClr val="tx1"/>
        </a:solidFill>
        <a:latin typeface="Arial" charset="0"/>
        <a:ea typeface="+mn-ea"/>
        <a:cs typeface="Arial" charset="0"/>
      </a:defRPr>
    </a:lvl3pPr>
    <a:lvl4pPr marL="1280093" algn="l" rtl="0" eaLnBrk="0" fontAlgn="base" hangingPunct="0">
      <a:spcBef>
        <a:spcPct val="30000"/>
      </a:spcBef>
      <a:spcAft>
        <a:spcPct val="0"/>
      </a:spcAft>
      <a:defRPr sz="1100" kern="1200">
        <a:solidFill>
          <a:schemeClr val="tx1"/>
        </a:solidFill>
        <a:latin typeface="Arial" charset="0"/>
        <a:ea typeface="+mn-ea"/>
        <a:cs typeface="Arial" charset="0"/>
      </a:defRPr>
    </a:lvl4pPr>
    <a:lvl5pPr marL="1706791" algn="l" rtl="0" eaLnBrk="0" fontAlgn="base" hangingPunct="0">
      <a:spcBef>
        <a:spcPct val="30000"/>
      </a:spcBef>
      <a:spcAft>
        <a:spcPct val="0"/>
      </a:spcAft>
      <a:defRPr sz="1100" kern="1200">
        <a:solidFill>
          <a:schemeClr val="tx1"/>
        </a:solidFill>
        <a:latin typeface="Arial" charset="0"/>
        <a:ea typeface="+mn-ea"/>
        <a:cs typeface="Arial" charset="0"/>
      </a:defRPr>
    </a:lvl5pPr>
    <a:lvl6pPr marL="2133489" algn="l" defTabSz="853396" rtl="0" eaLnBrk="1" latinLnBrk="0" hangingPunct="1">
      <a:defRPr sz="1100" kern="1200">
        <a:solidFill>
          <a:schemeClr val="tx1"/>
        </a:solidFill>
        <a:latin typeface="+mn-lt"/>
        <a:ea typeface="+mn-ea"/>
        <a:cs typeface="+mn-cs"/>
      </a:defRPr>
    </a:lvl6pPr>
    <a:lvl7pPr marL="2560187" algn="l" defTabSz="853396" rtl="0" eaLnBrk="1" latinLnBrk="0" hangingPunct="1">
      <a:defRPr sz="1100" kern="1200">
        <a:solidFill>
          <a:schemeClr val="tx1"/>
        </a:solidFill>
        <a:latin typeface="+mn-lt"/>
        <a:ea typeface="+mn-ea"/>
        <a:cs typeface="+mn-cs"/>
      </a:defRPr>
    </a:lvl7pPr>
    <a:lvl8pPr marL="2986885" algn="l" defTabSz="853396" rtl="0" eaLnBrk="1" latinLnBrk="0" hangingPunct="1">
      <a:defRPr sz="1100" kern="1200">
        <a:solidFill>
          <a:schemeClr val="tx1"/>
        </a:solidFill>
        <a:latin typeface="+mn-lt"/>
        <a:ea typeface="+mn-ea"/>
        <a:cs typeface="+mn-cs"/>
      </a:defRPr>
    </a:lvl8pPr>
    <a:lvl9pPr marL="3413582" algn="l" defTabSz="85339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A9BCB00-00ED-46CE-BCBE-2C1EE66DCAAA}" type="slidenum">
              <a:rPr lang="fr-FR" smtClean="0"/>
              <a:pPr>
                <a:defRPr/>
              </a:pPr>
              <a:t>8</a:t>
            </a:fld>
            <a:endParaRPr lang="fr-FR" dirty="0"/>
          </a:p>
        </p:txBody>
      </p:sp>
    </p:spTree>
    <p:extLst>
      <p:ext uri="{BB962C8B-B14F-4D97-AF65-F5344CB8AC3E}">
        <p14:creationId xmlns:p14="http://schemas.microsoft.com/office/powerpoint/2010/main" val="22328249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1_Disposition personnalisée">
    <p:bg>
      <p:bgPr>
        <a:blipFill dpi="0" rotWithShape="1">
          <a:blip r:embed="rId2">
            <a:lum/>
          </a:blip>
          <a:srcRect/>
          <a:stretch>
            <a:fillRect t="-11000" b="-11000"/>
          </a:stretch>
        </a:blipFill>
        <a:effectLst/>
      </p:bgPr>
    </p:bg>
    <p:spTree>
      <p:nvGrpSpPr>
        <p:cNvPr id="1" name=""/>
        <p:cNvGrpSpPr/>
        <p:nvPr/>
      </p:nvGrpSpPr>
      <p:grpSpPr>
        <a:xfrm>
          <a:off x="0" y="0"/>
          <a:ext cx="0" cy="0"/>
          <a:chOff x="0" y="0"/>
          <a:chExt cx="0" cy="0"/>
        </a:xfrm>
      </p:grpSpPr>
      <p:sp>
        <p:nvSpPr>
          <p:cNvPr id="15" name="Rectangle 8"/>
          <p:cNvSpPr>
            <a:spLocks noChangeArrowheads="1"/>
          </p:cNvSpPr>
          <p:nvPr userDrawn="1"/>
        </p:nvSpPr>
        <p:spPr bwMode="auto">
          <a:xfrm>
            <a:off x="3961318" y="6283875"/>
            <a:ext cx="3600000" cy="321398"/>
          </a:xfrm>
          <a:prstGeom prst="rect">
            <a:avLst/>
          </a:prstGeom>
          <a:noFill/>
          <a:ln w="9525" algn="ctr">
            <a:noFill/>
            <a:miter lim="800000"/>
            <a:headEnd/>
            <a:tailEnd/>
          </a:ln>
          <a:effectLst/>
        </p:spPr>
        <p:txBody>
          <a:bodyPr anchor="b" anchorCtr="0"/>
          <a:lstStyle/>
          <a:p>
            <a:r>
              <a:rPr lang="fr-FR" sz="1800" dirty="0" smtClean="0">
                <a:solidFill>
                  <a:schemeClr val="bg1"/>
                </a:solidFill>
                <a:latin typeface="+mj-lt"/>
              </a:rPr>
              <a:t>Rabat, le </a:t>
            </a:r>
            <a:fld id="{E9B61218-139E-4E5A-8090-72B866DB9951}" type="datetime4">
              <a:rPr lang="fr-FR" sz="1800" b="1" smtClean="0">
                <a:solidFill>
                  <a:schemeClr val="bg1"/>
                </a:solidFill>
                <a:latin typeface="+mj-lt"/>
              </a:rPr>
              <a:t>27 mai 2023</a:t>
            </a:fld>
            <a:endParaRPr lang="fr-FR" sz="1800" b="1" dirty="0">
              <a:solidFill>
                <a:schemeClr val="bg1"/>
              </a:solidFill>
              <a:latin typeface="+mj-lt"/>
            </a:endParaRPr>
          </a:p>
        </p:txBody>
      </p:sp>
      <p:sp>
        <p:nvSpPr>
          <p:cNvPr id="18" name="Espace réservé du texte 2"/>
          <p:cNvSpPr>
            <a:spLocks noGrp="1"/>
          </p:cNvSpPr>
          <p:nvPr userDrawn="1">
            <p:ph type="body" sz="quarter" idx="10"/>
          </p:nvPr>
        </p:nvSpPr>
        <p:spPr>
          <a:xfrm>
            <a:off x="2524523" y="3046816"/>
            <a:ext cx="6473590" cy="1763179"/>
          </a:xfrm>
          <a:noFill/>
          <a:ln w="9525">
            <a:noFill/>
            <a:miter lim="800000"/>
            <a:headEnd/>
            <a:tailEnd/>
          </a:ln>
          <a:effectLst/>
        </p:spPr>
        <p:txBody>
          <a:bodyPr vert="horz" wrap="square" lIns="85340" tIns="180000" rIns="85340" bIns="42670" numCol="1" anchor="t" anchorCtr="0" compatLnSpc="1">
            <a:prstTxWarp prst="textNoShape">
              <a:avLst/>
            </a:prstTxWarp>
          </a:bodyPr>
          <a:lstStyle>
            <a:lvl1pPr marL="0" indent="0" algn="ctr">
              <a:buFontTx/>
              <a:buNone/>
              <a:defRPr lang="fr-FR" sz="2400" b="1" dirty="0">
                <a:solidFill>
                  <a:schemeClr val="bg1"/>
                </a:solidFill>
                <a:effectLst/>
                <a:latin typeface="+mj-lt"/>
                <a:ea typeface="+mj-ea"/>
                <a:cs typeface="+mj-cs"/>
              </a:defRPr>
            </a:lvl1pPr>
          </a:lstStyle>
          <a:p>
            <a:pPr lvl="0" algn="ctr">
              <a:spcBef>
                <a:spcPct val="0"/>
              </a:spcBef>
              <a:spcAft>
                <a:spcPct val="0"/>
              </a:spcAft>
            </a:pPr>
            <a:r>
              <a:rPr lang="fr-FR" dirty="0" smtClean="0"/>
              <a:t>Modifiez les styles du texte du masque</a:t>
            </a:r>
            <a:endParaRPr lang="fr-FR" dirty="0"/>
          </a:p>
        </p:txBody>
      </p:sp>
      <p:sp>
        <p:nvSpPr>
          <p:cNvPr id="5" name="Espace réservé du texte 4"/>
          <p:cNvSpPr>
            <a:spLocks noGrp="1"/>
          </p:cNvSpPr>
          <p:nvPr>
            <p:ph type="body" sz="quarter" idx="11"/>
          </p:nvPr>
        </p:nvSpPr>
        <p:spPr>
          <a:xfrm>
            <a:off x="2524523" y="2593975"/>
            <a:ext cx="6472800" cy="360000"/>
          </a:xfrm>
        </p:spPr>
        <p:txBody>
          <a:bodyPr/>
          <a:lstStyle>
            <a:lvl1pPr marL="0" indent="0" algn="ctr">
              <a:buFontTx/>
              <a:buNone/>
              <a:defRPr sz="2000" b="1">
                <a:solidFill>
                  <a:srgbClr val="FFFF00"/>
                </a:solidFill>
              </a:defRPr>
            </a:lvl1pPr>
          </a:lstStyle>
          <a:p>
            <a:pPr lvl="0"/>
            <a:r>
              <a:rPr lang="fr-FR" dirty="0" smtClean="0"/>
              <a:t>Modifiez les styles du texte du masque</a:t>
            </a:r>
            <a:endParaRPr lang="fr-FR" dirty="0"/>
          </a:p>
        </p:txBody>
      </p:sp>
      <p:sp>
        <p:nvSpPr>
          <p:cNvPr id="9" name="Rectangle 8"/>
          <p:cNvSpPr/>
          <p:nvPr userDrawn="1"/>
        </p:nvSpPr>
        <p:spPr>
          <a:xfrm>
            <a:off x="2565037" y="626582"/>
            <a:ext cx="6472800" cy="923330"/>
          </a:xfrm>
          <a:prstGeom prst="rect">
            <a:avLst/>
          </a:prstGeom>
        </p:spPr>
        <p:txBody>
          <a:bodyPr anchor="ctr" anchorCtr="0">
            <a:spAutoFit/>
          </a:bodyPr>
          <a:lstStyle/>
          <a:p>
            <a:r>
              <a:rPr lang="fr-FR" sz="1800" b="0" dirty="0" smtClean="0">
                <a:solidFill>
                  <a:schemeClr val="bg1"/>
                </a:solidFill>
              </a:rPr>
              <a:t>Session de formation</a:t>
            </a:r>
          </a:p>
          <a:p>
            <a:r>
              <a:rPr lang="fr-FR" sz="1800" b="0" dirty="0" smtClean="0">
                <a:solidFill>
                  <a:schemeClr val="bg1"/>
                </a:solidFill>
              </a:rPr>
              <a:t>Apports du décret n° 2-22-431 du 8 mars 2023 </a:t>
            </a:r>
          </a:p>
          <a:p>
            <a:r>
              <a:rPr lang="fr-FR" sz="1800" b="0" smtClean="0">
                <a:solidFill>
                  <a:schemeClr val="bg1"/>
                </a:solidFill>
              </a:rPr>
              <a:t>relatif aux marchés publics</a:t>
            </a:r>
            <a:endParaRPr lang="fr-FR" sz="1800" b="0" dirty="0">
              <a:solidFill>
                <a:schemeClr val="bg1"/>
              </a:solidFill>
            </a:endParaRPr>
          </a:p>
        </p:txBody>
      </p:sp>
      <p:sp>
        <p:nvSpPr>
          <p:cNvPr id="10" name="Rectangle 9"/>
          <p:cNvSpPr/>
          <p:nvPr userDrawn="1"/>
        </p:nvSpPr>
        <p:spPr>
          <a:xfrm>
            <a:off x="0" y="0"/>
            <a:ext cx="2340000" cy="6858000"/>
          </a:xfrm>
          <a:prstGeom prst="rect">
            <a:avLst/>
          </a:prstGeom>
          <a:solidFill>
            <a:schemeClr val="bg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000" tIns="144000" rIns="144000" bIns="144000" numCol="1" spcCol="1270" rtlCol="0" anchor="ctr" anchorCtr="0">
            <a:noAutofit/>
          </a:bodyPr>
          <a:lstStyle/>
          <a:p>
            <a:pPr algn="ctr" defTabSz="577850">
              <a:spcBef>
                <a:spcPct val="0"/>
              </a:spcBef>
              <a:spcAft>
                <a:spcPts val="0"/>
              </a:spcAft>
            </a:pPr>
            <a:endParaRPr lang="fr-FR" sz="1300" b="1" kern="1200" dirty="0" smtClean="0"/>
          </a:p>
        </p:txBody>
      </p:sp>
      <p:sp>
        <p:nvSpPr>
          <p:cNvPr id="11" name="ZoneTexte 10"/>
          <p:cNvSpPr txBox="1"/>
          <p:nvPr userDrawn="1"/>
        </p:nvSpPr>
        <p:spPr>
          <a:xfrm>
            <a:off x="104069" y="1939182"/>
            <a:ext cx="2124000" cy="1308050"/>
          </a:xfrm>
          <a:prstGeom prst="rect">
            <a:avLst/>
          </a:prstGeom>
          <a:noFill/>
        </p:spPr>
        <p:txBody>
          <a:bodyPr wrap="square" lIns="0" tIns="0" rIns="0" bIns="0" rtlCol="0" anchor="ctr" anchorCtr="0">
            <a:spAutoFit/>
          </a:bodyPr>
          <a:lstStyle/>
          <a:p>
            <a:pPr algn="l">
              <a:spcBef>
                <a:spcPts val="0"/>
              </a:spcBef>
              <a:spcAft>
                <a:spcPts val="0"/>
              </a:spcAft>
            </a:pPr>
            <a:r>
              <a:rPr lang="fr-FR" sz="1000" b="0" dirty="0" smtClean="0">
                <a:solidFill>
                  <a:schemeClr val="tx1">
                    <a:lumMod val="65000"/>
                    <a:lumOff val="35000"/>
                  </a:schemeClr>
                </a:solidFill>
              </a:rPr>
              <a:t>Trésorerie</a:t>
            </a:r>
            <a:r>
              <a:rPr lang="fr-FR" sz="1000" b="0" baseline="0" dirty="0" smtClean="0">
                <a:solidFill>
                  <a:schemeClr val="tx1">
                    <a:lumMod val="65000"/>
                    <a:lumOff val="35000"/>
                  </a:schemeClr>
                </a:solidFill>
              </a:rPr>
              <a:t> Générale du Royaume</a:t>
            </a:r>
            <a:endParaRPr lang="fr-FR" sz="1000" b="0" dirty="0" smtClean="0">
              <a:solidFill>
                <a:schemeClr val="tx1">
                  <a:lumMod val="65000"/>
                  <a:lumOff val="35000"/>
                </a:schemeClr>
              </a:solidFill>
            </a:endParaRPr>
          </a:p>
          <a:p>
            <a:pPr algn="l">
              <a:spcBef>
                <a:spcPts val="600"/>
              </a:spcBef>
              <a:spcAft>
                <a:spcPts val="0"/>
              </a:spcAft>
            </a:pPr>
            <a:r>
              <a:rPr lang="fr-FR" sz="1000" b="0" dirty="0" smtClean="0">
                <a:solidFill>
                  <a:schemeClr val="tx1">
                    <a:lumMod val="65000"/>
                    <a:lumOff val="35000"/>
                  </a:schemeClr>
                </a:solidFill>
              </a:rPr>
              <a:t>Direction de la Recherche, de la Règlementation et de la Coopération Internationale </a:t>
            </a:r>
          </a:p>
          <a:p>
            <a:pPr algn="l">
              <a:spcBef>
                <a:spcPts val="600"/>
              </a:spcBef>
              <a:spcAft>
                <a:spcPts val="0"/>
              </a:spcAft>
            </a:pPr>
            <a:r>
              <a:rPr lang="fr-FR" sz="1000" b="0" dirty="0" smtClean="0">
                <a:solidFill>
                  <a:schemeClr val="tx1">
                    <a:lumMod val="65000"/>
                    <a:lumOff val="35000"/>
                  </a:schemeClr>
                </a:solidFill>
              </a:rPr>
              <a:t>Division de la Règlementation</a:t>
            </a:r>
          </a:p>
          <a:p>
            <a:pPr algn="l">
              <a:spcBef>
                <a:spcPts val="600"/>
              </a:spcBef>
              <a:spcAft>
                <a:spcPts val="0"/>
              </a:spcAft>
            </a:pPr>
            <a:r>
              <a:rPr lang="fr-FR" sz="1000" b="0" dirty="0" smtClean="0">
                <a:solidFill>
                  <a:schemeClr val="tx1">
                    <a:lumMod val="65000"/>
                    <a:lumOff val="35000"/>
                  </a:schemeClr>
                </a:solidFill>
              </a:rPr>
              <a:t>Service</a:t>
            </a:r>
            <a:r>
              <a:rPr lang="fr-FR" sz="1000" b="0" baseline="0" dirty="0" smtClean="0">
                <a:solidFill>
                  <a:schemeClr val="tx1">
                    <a:lumMod val="65000"/>
                    <a:lumOff val="35000"/>
                  </a:schemeClr>
                </a:solidFill>
              </a:rPr>
              <a:t> de la Règlementation des Marches Publics</a:t>
            </a:r>
            <a:endParaRPr lang="fr-FR" sz="1000" b="0" dirty="0" smtClean="0">
              <a:solidFill>
                <a:schemeClr val="tx1">
                  <a:lumMod val="65000"/>
                  <a:lumOff val="35000"/>
                </a:schemeClr>
              </a:solidFill>
            </a:endParaRPr>
          </a:p>
        </p:txBody>
      </p:sp>
      <p:pic>
        <p:nvPicPr>
          <p:cNvPr id="12" name="Image 11" descr="logo-tgr.png"/>
          <p:cNvPicPr>
            <a:picLocks noChangeAspect="1"/>
          </p:cNvPicPr>
          <p:nvPr userDrawn="1"/>
        </p:nvPicPr>
        <p:blipFill>
          <a:blip r:embed="rId3" cstate="print"/>
          <a:stretch>
            <a:fillRect/>
          </a:stretch>
        </p:blipFill>
        <p:spPr>
          <a:xfrm>
            <a:off x="282157" y="434847"/>
            <a:ext cx="1551824" cy="1306800"/>
          </a:xfrm>
          <a:prstGeom prst="rect">
            <a:avLst/>
          </a:prstGeom>
        </p:spPr>
      </p:pic>
    </p:spTree>
    <p:extLst>
      <p:ext uri="{BB962C8B-B14F-4D97-AF65-F5344CB8AC3E}">
        <p14:creationId xmlns:p14="http://schemas.microsoft.com/office/powerpoint/2010/main" val="194331912"/>
      </p:ext>
    </p:extLst>
  </p:cSld>
  <p:clrMapOvr>
    <a:masterClrMapping/>
  </p:clrMapOvr>
  <p:transition>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122635"/>
            <a:ext cx="85428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30403" y="838733"/>
            <a:ext cx="8541099" cy="500515"/>
          </a:xfrm>
          <a:noFill/>
          <a:ln w="9525">
            <a:noFill/>
            <a:miter lim="800000"/>
            <a:headEnd/>
            <a:tailEnd/>
          </a:ln>
        </p:spPr>
        <p:txBody>
          <a:bodyPr vert="horz" wrap="square" lIns="85340" tIns="42670" rIns="85340" bIns="42670" numCol="1" anchor="ctr" anchorCtr="0" compatLnSpc="1">
            <a:prstTxWarp prst="textNoShape">
              <a:avLst/>
            </a:prstTxWarp>
          </a:bodyPr>
          <a:lstStyle>
            <a:lvl1pPr>
              <a:defRPr lang="fr-FR" sz="1800" b="1" dirty="0" smtClean="0">
                <a:solidFill>
                  <a:schemeClr val="accent6">
                    <a:lumMod val="75000"/>
                  </a:schemeClr>
                </a:solidFill>
              </a:defRPr>
            </a:lvl1pPr>
          </a:lstStyle>
          <a:p>
            <a:pPr marL="0" lvl="0" indent="0" algn="l">
              <a:spcBef>
                <a:spcPts val="0"/>
              </a:spcBef>
              <a:spcAft>
                <a:spcPts val="0"/>
              </a:spcAft>
              <a:buClr>
                <a:srgbClr val="0070C0"/>
              </a:buClr>
              <a:buFontTx/>
              <a:buNone/>
            </a:pPr>
            <a:r>
              <a:rPr lang="fr-FR" dirty="0" smtClean="0"/>
              <a:t>Cliquez pour modifier les styles du texte du masque</a:t>
            </a:r>
          </a:p>
        </p:txBody>
      </p:sp>
    </p:spTree>
    <p:extLst>
      <p:ext uri="{BB962C8B-B14F-4D97-AF65-F5344CB8AC3E}">
        <p14:creationId xmlns:p14="http://schemas.microsoft.com/office/powerpoint/2010/main" val="1523850338"/>
      </p:ext>
    </p:extLst>
  </p:cSld>
  <p:clrMapOvr>
    <a:masterClrMapping/>
  </p:clrMapOvr>
  <p:transition>
    <p:split orient="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39452" y="117669"/>
            <a:ext cx="7905968"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Tree>
    <p:extLst>
      <p:ext uri="{BB962C8B-B14F-4D97-AF65-F5344CB8AC3E}">
        <p14:creationId xmlns:p14="http://schemas.microsoft.com/office/powerpoint/2010/main" val="2153174441"/>
      </p:ext>
    </p:extLst>
  </p:cSld>
  <p:clrMapOvr>
    <a:masterClrMapping/>
  </p:clrMapOvr>
  <p:transition>
    <p:split orient="vert"/>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26926" y="98705"/>
            <a:ext cx="7900907"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30403" y="704711"/>
            <a:ext cx="8541099" cy="500515"/>
          </a:xfrm>
        </p:spPr>
        <p:txBody>
          <a:bodyPr anchor="ctr" anchorCtr="0"/>
          <a:lstStyle>
            <a:lvl1pPr marL="0" indent="0" algn="l">
              <a:spcBef>
                <a:spcPts val="0"/>
              </a:spcBef>
              <a:spcAft>
                <a:spcPts val="0"/>
              </a:spcAft>
              <a:buClr>
                <a:srgbClr val="0070C0"/>
              </a:buClr>
              <a:buFontTx/>
              <a:buNone/>
              <a:defRPr sz="1800" b="1"/>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5" name="Espace réservé du texte 3"/>
          <p:cNvSpPr>
            <a:spLocks noGrp="1"/>
          </p:cNvSpPr>
          <p:nvPr>
            <p:ph type="body" sz="quarter" idx="10"/>
          </p:nvPr>
        </p:nvSpPr>
        <p:spPr>
          <a:xfrm>
            <a:off x="323427" y="5788823"/>
            <a:ext cx="8507422" cy="993775"/>
          </a:xfrm>
        </p:spPr>
        <p:txBody>
          <a:bodyPr lIns="67197" tIns="67197" rIns="67197" bIns="67197" anchor="b" anchorCtr="0"/>
          <a:lstStyle>
            <a:lvl1pPr marL="0" indent="0">
              <a:spcBef>
                <a:spcPts val="0"/>
              </a:spcBef>
              <a:spcAft>
                <a:spcPts val="0"/>
              </a:spcAft>
              <a:buFontTx/>
              <a:buNone/>
              <a:defRPr sz="14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extLst>
      <p:ext uri="{BB962C8B-B14F-4D97-AF65-F5344CB8AC3E}">
        <p14:creationId xmlns:p14="http://schemas.microsoft.com/office/powerpoint/2010/main" val="3708521714"/>
      </p:ext>
    </p:extLst>
  </p:cSld>
  <p:clrMapOvr>
    <a:masterClrMapping/>
  </p:clrMapOvr>
  <p:transition>
    <p:split orient="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4" name="Espace réservé du numéro de diapositive 5"/>
          <p:cNvSpPr>
            <a:spLocks noGrp="1" noChangeAspect="1"/>
          </p:cNvSpPr>
          <p:nvPr>
            <p:ph type="sldNum" sz="quarter" idx="4"/>
          </p:nvPr>
        </p:nvSpPr>
        <p:spPr>
          <a:xfrm>
            <a:off x="8928832" y="6602598"/>
            <a:ext cx="180000" cy="180000"/>
          </a:xfrm>
          <a:prstGeom prst="rect">
            <a:avLst/>
          </a:prstGeom>
          <a:noFill/>
          <a:ln>
            <a:noFill/>
            <a:headEnd/>
            <a:tailEnd/>
          </a:ln>
        </p:spPr>
        <p:style>
          <a:lnRef idx="2">
            <a:schemeClr val="accent1"/>
          </a:lnRef>
          <a:fillRef idx="1">
            <a:schemeClr val="lt1"/>
          </a:fillRef>
          <a:effectRef idx="0">
            <a:schemeClr val="accent1"/>
          </a:effectRef>
          <a:fontRef idx="none"/>
        </p:style>
        <p:txBody>
          <a:bodyPr wrap="none" lIns="83996" tIns="43678" rIns="83996" bIns="43678" anchor="ctr"/>
          <a:lstStyle>
            <a:lvl1pPr>
              <a:defRPr lang="fr-FR" sz="1000" b="0" smtClean="0">
                <a:solidFill>
                  <a:schemeClr val="accent3">
                    <a:lumMod val="50000"/>
                  </a:schemeClr>
                </a:solidFill>
              </a:defRPr>
            </a:lvl1pPr>
          </a:lstStyle>
          <a:p>
            <a:fld id="{386260E0-CCB1-43ED-803B-3EA2868632B3}" type="slidenum">
              <a:rPr lang="fr-FR" smtClean="0"/>
              <a:pPr/>
              <a:t>‹N°›</a:t>
            </a:fld>
            <a:endParaRPr lang="fr-FR" dirty="0"/>
          </a:p>
        </p:txBody>
      </p:sp>
    </p:spTree>
  </p:cSld>
  <p:clrMapOvr>
    <a:masterClrMapping/>
  </p:clrMapOvr>
  <p:transition>
    <p:split orient="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802986"/>
            <a:ext cx="8541099" cy="500515"/>
          </a:xfrm>
        </p:spPr>
        <p:txBody>
          <a:bodyPr anchor="ctr" anchorCtr="0"/>
          <a:lstStyle>
            <a:lvl1pPr marL="0" indent="0" algn="l">
              <a:spcBef>
                <a:spcPts val="0"/>
              </a:spcBef>
              <a:spcAft>
                <a:spcPts val="0"/>
              </a:spcAft>
              <a:buClr>
                <a:srgbClr val="0070C0"/>
              </a:buClr>
              <a:buFontTx/>
              <a:buNone/>
              <a:defRPr sz="16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2" name="Rectangle 1"/>
          <p:cNvSpPr/>
          <p:nvPr userDrawn="1"/>
        </p:nvSpPr>
        <p:spPr>
          <a:xfrm>
            <a:off x="300600" y="112734"/>
            <a:ext cx="8542800" cy="369332"/>
          </a:xfrm>
          <a:prstGeom prst="rect">
            <a:avLst/>
          </a:prstGeom>
        </p:spPr>
        <p:txBody>
          <a:bodyPr>
            <a:spAutoFit/>
          </a:bodyPr>
          <a:lstStyle/>
          <a:p>
            <a:pPr>
              <a:spcBef>
                <a:spcPts val="0"/>
              </a:spcBef>
              <a:spcAft>
                <a:spcPts val="0"/>
              </a:spcAft>
            </a:pPr>
            <a:r>
              <a:rPr lang="fr-FR" sz="1800" b="1" dirty="0" smtClean="0">
                <a:solidFill>
                  <a:schemeClr val="bg1"/>
                </a:solidFill>
              </a:rPr>
              <a:t>Cadre de passation des prestations architecturales</a:t>
            </a:r>
          </a:p>
        </p:txBody>
      </p:sp>
      <p:sp>
        <p:nvSpPr>
          <p:cNvPr id="7" name="Espace réservé du texte 6"/>
          <p:cNvSpPr>
            <a:spLocks noGrp="1"/>
          </p:cNvSpPr>
          <p:nvPr>
            <p:ph type="body" sz="quarter" idx="13"/>
          </p:nvPr>
        </p:nvSpPr>
        <p:spPr>
          <a:xfrm>
            <a:off x="300038" y="1454088"/>
            <a:ext cx="8543925" cy="4168775"/>
          </a:xfrm>
        </p:spPr>
        <p:txBody>
          <a:bodyPr/>
          <a:lstStyle>
            <a:lvl1pPr>
              <a:spcBef>
                <a:spcPts val="600"/>
              </a:spcBef>
              <a:spcAft>
                <a:spcPts val="600"/>
              </a:spcAft>
              <a:buSzPct val="150000"/>
              <a:defRPr sz="1600"/>
            </a:lvl1pPr>
            <a:lvl2pPr>
              <a:spcBef>
                <a:spcPts val="600"/>
              </a:spcBef>
              <a:spcAft>
                <a:spcPts val="600"/>
              </a:spcAft>
              <a:defRPr sz="1600"/>
            </a:lvl2pPr>
            <a:lvl3pPr>
              <a:spcBef>
                <a:spcPts val="0"/>
              </a:spcBef>
              <a:spcAft>
                <a:spcPts val="600"/>
              </a:spcAft>
              <a:buSzPct val="150000"/>
              <a:defRPr sz="1600"/>
            </a:lvl3pPr>
            <a:lvl4pPr>
              <a:spcBef>
                <a:spcPts val="0"/>
              </a:spcBef>
              <a:spcAft>
                <a:spcPts val="0"/>
              </a:spcAft>
              <a:defRPr sz="1600"/>
            </a:lvl4pPr>
            <a:lvl5pPr>
              <a:spcBef>
                <a:spcPts val="600"/>
              </a:spcBef>
              <a:spcAft>
                <a:spcPts val="600"/>
              </a:spcAft>
              <a:defRPr sz="1600"/>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855976766"/>
      </p:ext>
    </p:extLst>
  </p:cSld>
  <p:clrMapOvr>
    <a:masterClrMapping/>
  </p:clrMapOvr>
  <p:transition>
    <p:split orient="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771277"/>
            <a:ext cx="8541099" cy="500515"/>
          </a:xfrm>
        </p:spPr>
        <p:txBody>
          <a:bodyPr anchor="ctr"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9" name="Espace réservé du contenu 8"/>
          <p:cNvSpPr>
            <a:spLocks noGrp="1"/>
          </p:cNvSpPr>
          <p:nvPr>
            <p:ph sz="quarter" idx="13"/>
          </p:nvPr>
        </p:nvSpPr>
        <p:spPr>
          <a:xfrm>
            <a:off x="287987" y="1390258"/>
            <a:ext cx="8542800" cy="4860229"/>
          </a:xfrm>
        </p:spPr>
        <p:txBody>
          <a:bodyPr/>
          <a:lstStyle>
            <a:lvl1pPr>
              <a:spcBef>
                <a:spcPts val="1200"/>
              </a:spcBef>
              <a:spcAft>
                <a:spcPts val="600"/>
              </a:spcAft>
              <a:defRPr b="0"/>
            </a:lvl1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Rectangle 5"/>
          <p:cNvSpPr/>
          <p:nvPr userDrawn="1"/>
        </p:nvSpPr>
        <p:spPr>
          <a:xfrm>
            <a:off x="300600" y="125260"/>
            <a:ext cx="8542800" cy="369332"/>
          </a:xfrm>
          <a:prstGeom prst="rect">
            <a:avLst/>
          </a:prstGeom>
        </p:spPr>
        <p:txBody>
          <a:bodyPr>
            <a:spAutoFit/>
          </a:bodyPr>
          <a:lstStyle/>
          <a:p>
            <a:pPr>
              <a:spcBef>
                <a:spcPts val="0"/>
              </a:spcBef>
              <a:spcAft>
                <a:spcPts val="0"/>
              </a:spcAft>
            </a:pPr>
            <a:r>
              <a:rPr lang="fr-FR" sz="1800" b="1" dirty="0" smtClean="0">
                <a:solidFill>
                  <a:schemeClr val="bg1"/>
                </a:solidFill>
              </a:rPr>
              <a:t>Principes généraux de passation des marchés publics</a:t>
            </a:r>
          </a:p>
        </p:txBody>
      </p:sp>
    </p:spTree>
    <p:extLst>
      <p:ext uri="{BB962C8B-B14F-4D97-AF65-F5344CB8AC3E}">
        <p14:creationId xmlns:p14="http://schemas.microsoft.com/office/powerpoint/2010/main" val="2192487176"/>
      </p:ext>
    </p:extLst>
  </p:cSld>
  <p:clrMapOvr>
    <a:masterClrMapping/>
  </p:clrMapOvr>
  <p:transition>
    <p:split orient="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42000" y="823403"/>
            <a:ext cx="8460000" cy="5176564"/>
          </a:xfrm>
        </p:spPr>
        <p:txBody>
          <a:bodyPr/>
          <a:lstStyle>
            <a:lvl1pPr marL="165938" indent="-165938">
              <a:lnSpc>
                <a:spcPct val="100000"/>
              </a:lnSpc>
              <a:spcBef>
                <a:spcPts val="600"/>
              </a:spcBef>
              <a:spcAft>
                <a:spcPts val="600"/>
              </a:spcAft>
              <a:buClr>
                <a:schemeClr val="accent6">
                  <a:lumMod val="75000"/>
                </a:schemeClr>
              </a:buClr>
              <a:buSzPct val="120000"/>
              <a:buFont typeface="Arial" panose="020B0604020202020204" pitchFamily="34" charset="0"/>
              <a:buChar char="•"/>
              <a:defRPr sz="1600"/>
            </a:lvl1pPr>
            <a:lvl2pPr marL="674124" indent="-235188">
              <a:lnSpc>
                <a:spcPct val="100000"/>
              </a:lnSpc>
              <a:spcBef>
                <a:spcPts val="1200"/>
              </a:spcBef>
              <a:spcAft>
                <a:spcPts val="1200"/>
              </a:spcAft>
              <a:buClr>
                <a:schemeClr val="accent5">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a:p>
            <a:pPr lvl="1"/>
            <a:endParaRPr lang="fr-FR" dirty="0" smtClean="0"/>
          </a:p>
          <a:p>
            <a:pPr lvl="1"/>
            <a:endParaRPr lang="fr-FR" dirty="0" smtClean="0"/>
          </a:p>
        </p:txBody>
      </p:sp>
      <p:sp>
        <p:nvSpPr>
          <p:cNvPr id="5" name="Titre 1"/>
          <p:cNvSpPr>
            <a:spLocks noGrp="1"/>
          </p:cNvSpPr>
          <p:nvPr>
            <p:ph type="title"/>
          </p:nvPr>
        </p:nvSpPr>
        <p:spPr>
          <a:xfrm>
            <a:off x="342000" y="124182"/>
            <a:ext cx="84600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2000" b="1" dirty="0">
                <a:solidFill>
                  <a:schemeClr val="bg1"/>
                </a:solidFill>
                <a:effectLst/>
                <a:latin typeface="+mj-lt"/>
                <a:ea typeface="+mj-ea"/>
                <a:cs typeface="+mj-cs"/>
              </a:defRPr>
            </a:lvl1pPr>
          </a:lstStyle>
          <a:p>
            <a:r>
              <a:rPr lang="fr-FR" dirty="0" smtClean="0"/>
              <a:t>Cliquez pour modifier le style du titre</a:t>
            </a:r>
            <a:endParaRPr lang="fr-FR" dirty="0"/>
          </a:p>
        </p:txBody>
      </p:sp>
    </p:spTree>
  </p:cSld>
  <p:clrMapOvr>
    <a:masterClrMapping/>
  </p:clrMapOvr>
  <p:transition>
    <p:split orient="vert"/>
  </p:transition>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110211"/>
            <a:ext cx="8542800"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2000" dirty="0">
                <a:solidFill>
                  <a:schemeClr val="bg1"/>
                </a:solidFill>
              </a:defRPr>
            </a:lvl1pPr>
          </a:lstStyle>
          <a:p>
            <a:pPr lvl="0" algn="ctr"/>
            <a:r>
              <a:rPr lang="fr-FR" dirty="0" smtClean="0"/>
              <a:t>Cliquez pour modifier le style du titre</a:t>
            </a:r>
            <a:endParaRPr lang="fr-FR" dirty="0"/>
          </a:p>
        </p:txBody>
      </p:sp>
      <p:sp>
        <p:nvSpPr>
          <p:cNvPr id="4" name="Espace réservé du texte 3"/>
          <p:cNvSpPr>
            <a:spLocks noGrp="1"/>
          </p:cNvSpPr>
          <p:nvPr>
            <p:ph type="body" sz="quarter" idx="10"/>
          </p:nvPr>
        </p:nvSpPr>
        <p:spPr>
          <a:xfrm>
            <a:off x="127479" y="5322279"/>
            <a:ext cx="7710235" cy="993775"/>
          </a:xfrm>
        </p:spPr>
        <p:txBody>
          <a:bodyPr lIns="67197" tIns="67197" rIns="67197" bIns="67197" anchor="b" anchorCtr="0"/>
          <a:lstStyle>
            <a:lvl1pPr marL="0" indent="0">
              <a:spcBef>
                <a:spcPts val="0"/>
              </a:spcBef>
              <a:spcAft>
                <a:spcPts val="0"/>
              </a:spcAft>
              <a:buFontTx/>
              <a:buNone/>
              <a:defRPr sz="16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cSld>
  <p:clrMapOvr>
    <a:masterClrMapping/>
  </p:clrMapOvr>
  <p:transition>
    <p:split orient="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01451" y="1510655"/>
            <a:ext cx="8541099" cy="4394728"/>
          </a:xfrm>
          <a:ln>
            <a:noFill/>
          </a:ln>
        </p:spPr>
        <p:style>
          <a:lnRef idx="2">
            <a:schemeClr val="accent1"/>
          </a:lnRef>
          <a:fillRef idx="1">
            <a:schemeClr val="lt1"/>
          </a:fillRef>
          <a:effectRef idx="0">
            <a:schemeClr val="accent1"/>
          </a:effectRef>
          <a:fontRef idx="none"/>
        </p:style>
        <p:txBody>
          <a:bodyPr lIns="54000" tIns="108000" rIns="54000" bIns="54000" anchor="t" anchorCtr="0"/>
          <a:lstStyle>
            <a:lvl1pPr marL="269875" indent="-269875">
              <a:lnSpc>
                <a:spcPct val="100000"/>
              </a:lnSpc>
              <a:spcBef>
                <a:spcPts val="1200"/>
              </a:spcBef>
              <a:spcAft>
                <a:spcPts val="1200"/>
              </a:spcAft>
              <a:buClrTx/>
              <a:buFont typeface="+mj-lt"/>
              <a:buAutoNum type="arabicParenR"/>
              <a:defRPr sz="1800"/>
            </a:lvl1pPr>
            <a:lvl2pPr marL="674124" indent="-235188">
              <a:lnSpc>
                <a:spcPct val="150000"/>
              </a:lnSpc>
              <a:spcBef>
                <a:spcPts val="1200"/>
              </a:spcBef>
              <a:spcAft>
                <a:spcPts val="1200"/>
              </a:spcAft>
              <a:buClr>
                <a:schemeClr val="accent6">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p:txBody>
      </p:sp>
      <p:sp>
        <p:nvSpPr>
          <p:cNvPr id="5" name="Titre 1"/>
          <p:cNvSpPr>
            <a:spLocks noGrp="1"/>
          </p:cNvSpPr>
          <p:nvPr>
            <p:ph type="title"/>
          </p:nvPr>
        </p:nvSpPr>
        <p:spPr>
          <a:xfrm>
            <a:off x="926925" y="108044"/>
            <a:ext cx="7917325"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01451" y="959167"/>
            <a:ext cx="8541099" cy="500515"/>
          </a:xfrm>
        </p:spPr>
        <p:txBody>
          <a:bodyPr anchor="b"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Tree>
    <p:extLst>
      <p:ext uri="{BB962C8B-B14F-4D97-AF65-F5344CB8AC3E}">
        <p14:creationId xmlns:p14="http://schemas.microsoft.com/office/powerpoint/2010/main" val="3032179259"/>
      </p:ext>
    </p:extLst>
  </p:cSld>
  <p:clrMapOvr>
    <a:masterClrMapping/>
  </p:clrMapOvr>
  <p:transition>
    <p:split orient="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Vide">
    <p:spTree>
      <p:nvGrpSpPr>
        <p:cNvPr id="1" name=""/>
        <p:cNvGrpSpPr/>
        <p:nvPr/>
      </p:nvGrpSpPr>
      <p:grpSpPr>
        <a:xfrm>
          <a:off x="0" y="0"/>
          <a:ext cx="0" cy="0"/>
          <a:chOff x="0" y="0"/>
          <a:chExt cx="0" cy="0"/>
        </a:xfrm>
      </p:grpSpPr>
      <p:sp>
        <p:nvSpPr>
          <p:cNvPr id="3" name="Titre 1"/>
          <p:cNvSpPr>
            <a:spLocks noGrp="1"/>
          </p:cNvSpPr>
          <p:nvPr>
            <p:ph type="title"/>
          </p:nvPr>
        </p:nvSpPr>
        <p:spPr>
          <a:xfrm>
            <a:off x="432000" y="2889000"/>
            <a:ext cx="8280000" cy="1080000"/>
          </a:xfrm>
          <a:prstGeom prst="rect">
            <a:avLst/>
          </a:prstGeom>
          <a:ln>
            <a:noFill/>
            <a:headEnd/>
            <a:tailEnd/>
          </a:ln>
        </p:spPr>
        <p:style>
          <a:lnRef idx="2">
            <a:schemeClr val="accent5"/>
          </a:lnRef>
          <a:fillRef idx="1">
            <a:schemeClr val="lt1"/>
          </a:fillRef>
          <a:effectRef idx="0">
            <a:schemeClr val="accent5"/>
          </a:effectRef>
          <a:fontRef idx="none"/>
        </p:style>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2800" b="1" dirty="0">
                <a:solidFill>
                  <a:schemeClr val="accent6">
                    <a:lumMod val="75000"/>
                  </a:schemeClr>
                </a:solidFill>
                <a:effectLst/>
                <a:latin typeface="+mj-lt"/>
                <a:ea typeface="+mj-ea"/>
                <a:cs typeface="+mj-cs"/>
              </a:defRPr>
            </a:lvl1pPr>
          </a:lstStyle>
          <a:p>
            <a:r>
              <a:rPr lang="fr-FR" dirty="0" smtClean="0"/>
              <a:t>Cliquez pour modifier le style du titre</a:t>
            </a:r>
            <a:endParaRPr lang="fr-FR" dirty="0"/>
          </a:p>
        </p:txBody>
      </p:sp>
      <p:pic>
        <p:nvPicPr>
          <p:cNvPr id="4" name="Imag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000" y="882"/>
            <a:ext cx="9180000" cy="59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11154" y="1443791"/>
            <a:ext cx="8541099" cy="4906212"/>
          </a:xfrm>
        </p:spPr>
        <p:txBody>
          <a:bodyPr/>
          <a:lstStyle>
            <a:lvl1pPr marL="165938" indent="-165938">
              <a:lnSpc>
                <a:spcPct val="100000"/>
              </a:lnSpc>
              <a:spcBef>
                <a:spcPts val="600"/>
              </a:spcBef>
              <a:spcAft>
                <a:spcPts val="1200"/>
              </a:spcAft>
              <a:buClr>
                <a:schemeClr val="accent6">
                  <a:lumMod val="75000"/>
                </a:schemeClr>
              </a:buClr>
              <a:buFont typeface="Wingdings" pitchFamily="2" charset="2"/>
              <a:buChar char="§"/>
              <a:defRPr sz="1800"/>
            </a:lvl1pPr>
            <a:lvl2pPr marL="674124" indent="-235188">
              <a:lnSpc>
                <a:spcPct val="150000"/>
              </a:lnSpc>
              <a:spcBef>
                <a:spcPts val="1120"/>
              </a:spcBef>
              <a:spcAft>
                <a:spcPts val="1120"/>
              </a:spcAft>
              <a:buClr>
                <a:schemeClr val="accent6">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p:txBody>
      </p:sp>
      <p:sp>
        <p:nvSpPr>
          <p:cNvPr id="4" name="Espace réservé du texte 17"/>
          <p:cNvSpPr>
            <a:spLocks noGrp="1"/>
          </p:cNvSpPr>
          <p:nvPr>
            <p:ph type="body" sz="quarter" idx="12"/>
          </p:nvPr>
        </p:nvSpPr>
        <p:spPr>
          <a:xfrm>
            <a:off x="330403" y="837401"/>
            <a:ext cx="8541099" cy="500515"/>
          </a:xfrm>
        </p:spPr>
        <p:txBody>
          <a:bodyPr anchor="ctr"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6" name="Titre 1"/>
          <p:cNvSpPr>
            <a:spLocks noGrp="1"/>
          </p:cNvSpPr>
          <p:nvPr>
            <p:ph type="title"/>
          </p:nvPr>
        </p:nvSpPr>
        <p:spPr>
          <a:xfrm>
            <a:off x="354842" y="97517"/>
            <a:ext cx="8529851"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Tree>
    <p:extLst>
      <p:ext uri="{BB962C8B-B14F-4D97-AF65-F5344CB8AC3E}">
        <p14:creationId xmlns:p14="http://schemas.microsoft.com/office/powerpoint/2010/main" val="234560173"/>
      </p:ext>
    </p:extLst>
  </p:cSld>
  <p:clrMapOvr>
    <a:masterClrMapping/>
  </p:clrMapOvr>
  <p:transition>
    <p:split orient="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95339"/>
            <a:ext cx="85428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
        <p:nvSpPr>
          <p:cNvPr id="3" name="Espace réservé du texte 17"/>
          <p:cNvSpPr>
            <a:spLocks noGrp="1"/>
          </p:cNvSpPr>
          <p:nvPr>
            <p:ph type="body" sz="quarter" idx="11" hasCustomPrompt="1"/>
          </p:nvPr>
        </p:nvSpPr>
        <p:spPr>
          <a:xfrm>
            <a:off x="311154" y="839247"/>
            <a:ext cx="8541099" cy="5510756"/>
          </a:xfrm>
        </p:spPr>
        <p:txBody>
          <a:bodyPr anchor="ctr" anchorCtr="0"/>
          <a:lstStyle>
            <a:lvl1pPr marL="165938" indent="-165938">
              <a:lnSpc>
                <a:spcPct val="100000"/>
              </a:lnSpc>
              <a:spcBef>
                <a:spcPts val="1200"/>
              </a:spcBef>
              <a:spcAft>
                <a:spcPts val="1200"/>
              </a:spcAft>
              <a:buClr>
                <a:schemeClr val="accent6">
                  <a:lumMod val="75000"/>
                </a:schemeClr>
              </a:buClr>
              <a:buFont typeface="Wingdings" pitchFamily="2" charset="2"/>
              <a:buChar char="§"/>
              <a:defRPr sz="1800"/>
            </a:lvl1pPr>
            <a:lvl2pPr marL="331876" indent="-165938">
              <a:lnSpc>
                <a:spcPct val="100000"/>
              </a:lnSpc>
              <a:spcBef>
                <a:spcPts val="0"/>
              </a:spcBef>
              <a:spcAft>
                <a:spcPts val="0"/>
              </a:spcAft>
              <a:buFont typeface="Arial" pitchFamily="34" charset="0"/>
              <a:buChar char="−"/>
              <a:defRPr sz="18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a:p>
            <a:pPr lvl="1"/>
            <a:endParaRPr lang="fr-FR" dirty="0" smtClean="0"/>
          </a:p>
        </p:txBody>
      </p:sp>
    </p:spTree>
    <p:extLst>
      <p:ext uri="{BB962C8B-B14F-4D97-AF65-F5344CB8AC3E}">
        <p14:creationId xmlns:p14="http://schemas.microsoft.com/office/powerpoint/2010/main" val="1261308097"/>
      </p:ext>
    </p:extLst>
  </p:cSld>
  <p:clrMapOvr>
    <a:masterClrMapping/>
  </p:clrMapOvr>
  <p:transition>
    <p:split orient="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Espace réservé du contenu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bwMode="auto">
          <a:xfrm>
            <a:off x="0" y="0"/>
            <a:ext cx="9161038" cy="6912000"/>
          </a:xfrm>
          <a:prstGeom prst="rect">
            <a:avLst/>
          </a:prstGeom>
          <a:noFill/>
          <a:ln w="9525">
            <a:noFill/>
            <a:miter lim="800000"/>
            <a:headEnd/>
            <a:tailEnd/>
          </a:ln>
        </p:spPr>
      </p:pic>
      <p:sp>
        <p:nvSpPr>
          <p:cNvPr id="6" name="Rectangle 5"/>
          <p:cNvSpPr/>
          <p:nvPr userDrawn="1"/>
        </p:nvSpPr>
        <p:spPr>
          <a:xfrm>
            <a:off x="-9000" y="0"/>
            <a:ext cx="9162000" cy="594000"/>
          </a:xfrm>
          <a:prstGeom prst="rect">
            <a:avLst/>
          </a:prstGeom>
          <a:blipFill>
            <a:blip r:embed="rId16"/>
            <a:stretch>
              <a:fillRect/>
            </a:stretch>
          </a:blipFill>
        </p:spPr>
        <p:txBody>
          <a:bodyPr anchor="ctr" anchorCtr="0">
            <a:noAutofit/>
          </a:bodyPr>
          <a:lstStyle/>
          <a:p>
            <a:pPr>
              <a:spcBef>
                <a:spcPts val="0"/>
              </a:spcBef>
              <a:spcAft>
                <a:spcPts val="0"/>
              </a:spcAft>
            </a:pPr>
            <a:endParaRPr lang="fr-FR" sz="2000" b="1" dirty="0" smtClean="0">
              <a:solidFill>
                <a:schemeClr val="bg1"/>
              </a:solidFill>
            </a:endParaRPr>
          </a:p>
        </p:txBody>
      </p:sp>
      <p:sp>
        <p:nvSpPr>
          <p:cNvPr id="6148" name="Rectangle 3"/>
          <p:cNvSpPr>
            <a:spLocks noGrp="1" noChangeArrowheads="1"/>
          </p:cNvSpPr>
          <p:nvPr>
            <p:ph type="body" idx="1"/>
          </p:nvPr>
        </p:nvSpPr>
        <p:spPr bwMode="auto">
          <a:xfrm>
            <a:off x="300600" y="695551"/>
            <a:ext cx="8542800" cy="5466898"/>
          </a:xfrm>
          <a:prstGeom prst="rect">
            <a:avLst/>
          </a:prstGeom>
          <a:noFill/>
          <a:ln w="9525">
            <a:noFill/>
            <a:miter lim="800000"/>
            <a:headEnd/>
            <a:tailEnd/>
          </a:ln>
        </p:spPr>
        <p:txBody>
          <a:bodyPr vert="horz" wrap="square" lIns="85340" tIns="42670" rIns="85340" bIns="4267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Tree>
  </p:cSld>
  <p:clrMap bg1="lt1" tx1="dk1" bg2="lt2" tx2="dk2" accent1="accent1" accent2="accent2" accent3="accent3" accent4="accent4" accent5="accent5" accent6="accent6" hlink="hlink" folHlink="folHlink"/>
  <p:sldLayoutIdLst>
    <p:sldLayoutId id="2147483782" r:id="rId1"/>
    <p:sldLayoutId id="2147483780" r:id="rId2"/>
    <p:sldLayoutId id="2147483784" r:id="rId3"/>
    <p:sldLayoutId id="2147483743" r:id="rId4"/>
    <p:sldLayoutId id="2147483758" r:id="rId5"/>
    <p:sldLayoutId id="2147483783" r:id="rId6"/>
    <p:sldLayoutId id="2147483749" r:id="rId7"/>
    <p:sldLayoutId id="2147483779" r:id="rId8"/>
    <p:sldLayoutId id="2147483776" r:id="rId9"/>
    <p:sldLayoutId id="2147483777" r:id="rId10"/>
    <p:sldLayoutId id="2147483781" r:id="rId11"/>
    <p:sldLayoutId id="2147483778" r:id="rId12"/>
    <p:sldLayoutId id="2147483735" r:id="rId13"/>
  </p:sldLayoutIdLst>
  <p:transition>
    <p:split orient="vert"/>
  </p:transition>
  <p:timing>
    <p:tnLst>
      <p:par>
        <p:cTn id="1" dur="indefinite" restart="never" nodeType="tmRoot"/>
      </p:par>
    </p:tnLst>
  </p:timing>
  <p:hf hdr="0" ftr="0" dt="0"/>
  <p:txStyles>
    <p:titleStyle>
      <a:lvl1pPr algn="l" rtl="0" eaLnBrk="0" fontAlgn="base" hangingPunct="0">
        <a:spcBef>
          <a:spcPct val="0"/>
        </a:spcBef>
        <a:spcAft>
          <a:spcPct val="0"/>
        </a:spcAft>
        <a:defRPr sz="2000" b="1">
          <a:solidFill>
            <a:schemeClr val="bg1"/>
          </a:solidFill>
          <a:effectLst/>
          <a:latin typeface="+mj-lt"/>
          <a:ea typeface="+mj-ea"/>
          <a:cs typeface="+mj-cs"/>
        </a:defRPr>
      </a:lvl1pPr>
      <a:lvl2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5pPr>
      <a:lvl6pPr marL="426698"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6pPr>
      <a:lvl7pPr marL="853396"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7pPr>
      <a:lvl8pPr marL="1280093"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8pPr>
      <a:lvl9pPr marL="1706791"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9pPr>
    </p:titleStyle>
    <p:bodyStyle>
      <a:lvl1pPr marL="164456" indent="-164456" algn="justLow" rtl="0" eaLnBrk="0" fontAlgn="base" hangingPunct="0">
        <a:spcBef>
          <a:spcPct val="25000"/>
        </a:spcBef>
        <a:spcAft>
          <a:spcPct val="25000"/>
        </a:spcAft>
        <a:buClr>
          <a:srgbClr val="FF6600"/>
        </a:buClr>
        <a:buFont typeface="Arial" panose="020B0604020202020204" pitchFamily="34" charset="0"/>
        <a:buChar char="•"/>
        <a:defRPr sz="1700">
          <a:solidFill>
            <a:schemeClr val="tx1"/>
          </a:solidFill>
          <a:latin typeface="+mn-lt"/>
          <a:ea typeface="+mn-ea"/>
          <a:cs typeface="+mn-cs"/>
        </a:defRPr>
      </a:lvl1pPr>
      <a:lvl2pPr marL="582265" indent="-160011" algn="justLow" rtl="0" eaLnBrk="0" fontAlgn="base" hangingPunct="0">
        <a:spcBef>
          <a:spcPct val="25000"/>
        </a:spcBef>
        <a:spcAft>
          <a:spcPct val="25000"/>
        </a:spcAft>
        <a:buClr>
          <a:schemeClr val="bg1">
            <a:lumMod val="50000"/>
          </a:schemeClr>
        </a:buClr>
        <a:buFont typeface="Courier New" panose="02070309020205020404" pitchFamily="49" charset="0"/>
        <a:buChar char="o"/>
        <a:defRPr sz="1500">
          <a:solidFill>
            <a:schemeClr val="tx1"/>
          </a:solidFill>
          <a:latin typeface="+mn-lt"/>
          <a:cs typeface="+mn-cs"/>
        </a:defRPr>
      </a:lvl2pPr>
      <a:lvl3pPr marL="1091932" indent="-176310" algn="justLow" rtl="0" eaLnBrk="0" fontAlgn="base" hangingPunct="0">
        <a:spcBef>
          <a:spcPct val="25000"/>
        </a:spcBef>
        <a:spcAft>
          <a:spcPct val="25000"/>
        </a:spcAft>
        <a:buClr>
          <a:schemeClr val="accent2"/>
        </a:buClr>
        <a:buChar char="•"/>
        <a:defRPr sz="1300">
          <a:solidFill>
            <a:schemeClr val="tx1"/>
          </a:solidFill>
          <a:latin typeface="+mn-lt"/>
          <a:cs typeface="+mn-cs"/>
        </a:defRPr>
      </a:lvl3pPr>
      <a:lvl4pPr marL="1557151" indent="-213349" algn="justLow" rtl="0" eaLnBrk="0" fontAlgn="base" hangingPunct="0">
        <a:spcBef>
          <a:spcPct val="25000"/>
        </a:spcBef>
        <a:spcAft>
          <a:spcPct val="25000"/>
        </a:spcAft>
        <a:buClr>
          <a:srgbClr val="0070C0"/>
        </a:buClr>
        <a:buChar char="–"/>
        <a:defRPr sz="1100">
          <a:solidFill>
            <a:schemeClr val="tx1"/>
          </a:solidFill>
          <a:latin typeface="+mn-lt"/>
          <a:cs typeface="+mn-cs"/>
        </a:defRPr>
      </a:lvl4pPr>
      <a:lvl5pPr marL="1937919" indent="-213349" algn="justLow" rtl="0" eaLnBrk="0" fontAlgn="base" hangingPunct="0">
        <a:spcBef>
          <a:spcPct val="25000"/>
        </a:spcBef>
        <a:spcAft>
          <a:spcPct val="25000"/>
        </a:spcAft>
        <a:buClr>
          <a:srgbClr val="0070C0"/>
        </a:buClr>
        <a:buChar char="»"/>
        <a:defRPr sz="1000">
          <a:solidFill>
            <a:schemeClr val="tx1"/>
          </a:solidFill>
          <a:latin typeface="+mn-lt"/>
          <a:cs typeface="+mn-cs"/>
        </a:defRPr>
      </a:lvl5pPr>
      <a:lvl6pPr marL="2364617" indent="-213349" algn="justLow" rtl="0" fontAlgn="base">
        <a:spcBef>
          <a:spcPct val="25000"/>
        </a:spcBef>
        <a:spcAft>
          <a:spcPct val="25000"/>
        </a:spcAft>
        <a:buChar char="»"/>
        <a:defRPr>
          <a:solidFill>
            <a:schemeClr val="tx1"/>
          </a:solidFill>
          <a:latin typeface="+mn-lt"/>
          <a:cs typeface="+mn-cs"/>
        </a:defRPr>
      </a:lvl6pPr>
      <a:lvl7pPr marL="2791315" indent="-213349" algn="justLow" rtl="0" fontAlgn="base">
        <a:spcBef>
          <a:spcPct val="25000"/>
        </a:spcBef>
        <a:spcAft>
          <a:spcPct val="25000"/>
        </a:spcAft>
        <a:buChar char="»"/>
        <a:defRPr>
          <a:solidFill>
            <a:schemeClr val="tx1"/>
          </a:solidFill>
          <a:latin typeface="+mn-lt"/>
          <a:cs typeface="+mn-cs"/>
        </a:defRPr>
      </a:lvl7pPr>
      <a:lvl8pPr marL="3218013" indent="-213349" algn="justLow" rtl="0" fontAlgn="base">
        <a:spcBef>
          <a:spcPct val="25000"/>
        </a:spcBef>
        <a:spcAft>
          <a:spcPct val="25000"/>
        </a:spcAft>
        <a:buChar char="»"/>
        <a:defRPr>
          <a:solidFill>
            <a:schemeClr val="tx1"/>
          </a:solidFill>
          <a:latin typeface="+mn-lt"/>
          <a:cs typeface="+mn-cs"/>
        </a:defRPr>
      </a:lvl8pPr>
      <a:lvl9pPr marL="3644710" indent="-213349" algn="justLow" rtl="0" fontAlgn="base">
        <a:spcBef>
          <a:spcPct val="25000"/>
        </a:spcBef>
        <a:spcAft>
          <a:spcPct val="25000"/>
        </a:spcAft>
        <a:buChar char="»"/>
        <a:defRPr>
          <a:solidFill>
            <a:schemeClr val="tx1"/>
          </a:solidFill>
          <a:latin typeface="+mn-lt"/>
          <a:cs typeface="+mn-cs"/>
        </a:defRPr>
      </a:lvl9pPr>
    </p:bodyStyle>
    <p:otherStyle>
      <a:defPPr>
        <a:defRPr lang="fr-FR"/>
      </a:defPPr>
      <a:lvl1pPr marL="0" algn="l" defTabSz="853396" rtl="0" eaLnBrk="1" latinLnBrk="0" hangingPunct="1">
        <a:defRPr sz="1700" kern="1200">
          <a:solidFill>
            <a:schemeClr val="tx1"/>
          </a:solidFill>
          <a:latin typeface="+mn-lt"/>
          <a:ea typeface="+mn-ea"/>
          <a:cs typeface="+mn-cs"/>
        </a:defRPr>
      </a:lvl1pPr>
      <a:lvl2pPr marL="426698" algn="l" defTabSz="853396" rtl="0" eaLnBrk="1" latinLnBrk="0" hangingPunct="1">
        <a:defRPr sz="1700" kern="1200">
          <a:solidFill>
            <a:schemeClr val="tx1"/>
          </a:solidFill>
          <a:latin typeface="+mn-lt"/>
          <a:ea typeface="+mn-ea"/>
          <a:cs typeface="+mn-cs"/>
        </a:defRPr>
      </a:lvl2pPr>
      <a:lvl3pPr marL="853396" algn="l" defTabSz="853396" rtl="0" eaLnBrk="1" latinLnBrk="0" hangingPunct="1">
        <a:defRPr sz="1700" kern="1200">
          <a:solidFill>
            <a:schemeClr val="tx1"/>
          </a:solidFill>
          <a:latin typeface="+mn-lt"/>
          <a:ea typeface="+mn-ea"/>
          <a:cs typeface="+mn-cs"/>
        </a:defRPr>
      </a:lvl3pPr>
      <a:lvl4pPr marL="1280093" algn="l" defTabSz="853396" rtl="0" eaLnBrk="1" latinLnBrk="0" hangingPunct="1">
        <a:defRPr sz="1700" kern="1200">
          <a:solidFill>
            <a:schemeClr val="tx1"/>
          </a:solidFill>
          <a:latin typeface="+mn-lt"/>
          <a:ea typeface="+mn-ea"/>
          <a:cs typeface="+mn-cs"/>
        </a:defRPr>
      </a:lvl4pPr>
      <a:lvl5pPr marL="1706791" algn="l" defTabSz="853396" rtl="0" eaLnBrk="1" latinLnBrk="0" hangingPunct="1">
        <a:defRPr sz="1700" kern="1200">
          <a:solidFill>
            <a:schemeClr val="tx1"/>
          </a:solidFill>
          <a:latin typeface="+mn-lt"/>
          <a:ea typeface="+mn-ea"/>
          <a:cs typeface="+mn-cs"/>
        </a:defRPr>
      </a:lvl5pPr>
      <a:lvl6pPr marL="2133489" algn="l" defTabSz="853396" rtl="0" eaLnBrk="1" latinLnBrk="0" hangingPunct="1">
        <a:defRPr sz="1700" kern="1200">
          <a:solidFill>
            <a:schemeClr val="tx1"/>
          </a:solidFill>
          <a:latin typeface="+mn-lt"/>
          <a:ea typeface="+mn-ea"/>
          <a:cs typeface="+mn-cs"/>
        </a:defRPr>
      </a:lvl6pPr>
      <a:lvl7pPr marL="2560187" algn="l" defTabSz="853396" rtl="0" eaLnBrk="1" latinLnBrk="0" hangingPunct="1">
        <a:defRPr sz="1700" kern="1200">
          <a:solidFill>
            <a:schemeClr val="tx1"/>
          </a:solidFill>
          <a:latin typeface="+mn-lt"/>
          <a:ea typeface="+mn-ea"/>
          <a:cs typeface="+mn-cs"/>
        </a:defRPr>
      </a:lvl7pPr>
      <a:lvl8pPr marL="2986885" algn="l" defTabSz="853396" rtl="0" eaLnBrk="1" latinLnBrk="0" hangingPunct="1">
        <a:defRPr sz="1700" kern="1200">
          <a:solidFill>
            <a:schemeClr val="tx1"/>
          </a:solidFill>
          <a:latin typeface="+mn-lt"/>
          <a:ea typeface="+mn-ea"/>
          <a:cs typeface="+mn-cs"/>
        </a:defRPr>
      </a:lvl8pPr>
      <a:lvl9pPr marL="3413582" algn="l" defTabSz="853396"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p:txBody>
          <a:bodyPr/>
          <a:lstStyle/>
          <a:p>
            <a:pPr>
              <a:spcBef>
                <a:spcPts val="0"/>
              </a:spcBef>
              <a:spcAft>
                <a:spcPts val="0"/>
              </a:spcAft>
            </a:pPr>
            <a:r>
              <a:rPr lang="fr-FR" dirty="0"/>
              <a:t>Cadre de passation </a:t>
            </a:r>
            <a:endParaRPr lang="fr-FR" dirty="0" smtClean="0"/>
          </a:p>
          <a:p>
            <a:pPr>
              <a:spcBef>
                <a:spcPts val="0"/>
              </a:spcBef>
              <a:spcAft>
                <a:spcPts val="0"/>
              </a:spcAft>
            </a:pPr>
            <a:r>
              <a:rPr lang="fr-FR" dirty="0" smtClean="0"/>
              <a:t>des </a:t>
            </a:r>
            <a:r>
              <a:rPr lang="fr-FR" dirty="0"/>
              <a:t>prestations architecturales</a:t>
            </a:r>
          </a:p>
        </p:txBody>
      </p:sp>
      <p:sp>
        <p:nvSpPr>
          <p:cNvPr id="5" name="Espace réservé du texte 4"/>
          <p:cNvSpPr>
            <a:spLocks noGrp="1"/>
          </p:cNvSpPr>
          <p:nvPr>
            <p:ph type="body" sz="quarter" idx="11"/>
          </p:nvPr>
        </p:nvSpPr>
        <p:spPr/>
        <p:txBody>
          <a:bodyPr/>
          <a:lstStyle/>
          <a:p>
            <a:r>
              <a:rPr lang="fr-FR" dirty="0" smtClean="0"/>
              <a:t>Module N</a:t>
            </a:r>
            <a:r>
              <a:rPr lang="fr-FR" smtClean="0"/>
              <a:t>° 5</a:t>
            </a:r>
            <a:endParaRPr lang="fr-FR" dirty="0"/>
          </a:p>
        </p:txBody>
      </p:sp>
    </p:spTree>
    <p:extLst>
      <p:ext uri="{BB962C8B-B14F-4D97-AF65-F5344CB8AC3E}">
        <p14:creationId xmlns:p14="http://schemas.microsoft.com/office/powerpoint/2010/main" val="3943003820"/>
      </p:ext>
    </p:extLst>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100 : Justification des capacités et des qualités</a:t>
            </a:r>
          </a:p>
        </p:txBody>
      </p:sp>
      <p:sp>
        <p:nvSpPr>
          <p:cNvPr id="3" name="Espace réservé du texte 2"/>
          <p:cNvSpPr>
            <a:spLocks noGrp="1"/>
          </p:cNvSpPr>
          <p:nvPr>
            <p:ph type="body" sz="quarter" idx="13"/>
          </p:nvPr>
        </p:nvSpPr>
        <p:spPr/>
        <p:txBody>
          <a:bodyPr/>
          <a:lstStyle/>
          <a:p>
            <a:r>
              <a:rPr lang="fr-FR" dirty="0" smtClean="0"/>
              <a:t>La </a:t>
            </a:r>
            <a:r>
              <a:rPr lang="fr-FR" dirty="0"/>
              <a:t>précision que </a:t>
            </a:r>
            <a:r>
              <a:rPr lang="fr-FR" dirty="0" smtClean="0"/>
              <a:t>les </a:t>
            </a:r>
            <a:r>
              <a:rPr lang="fr-FR" dirty="0"/>
              <a:t>attestations de références ne sont pas exigées des concurrents architectes</a:t>
            </a:r>
            <a:r>
              <a:rPr lang="fr-FR" dirty="0" smtClean="0"/>
              <a:t>.</a:t>
            </a:r>
            <a:endParaRPr lang="fr-FR" dirty="0"/>
          </a:p>
        </p:txBody>
      </p:sp>
    </p:spTree>
    <p:extLst>
      <p:ext uri="{BB962C8B-B14F-4D97-AF65-F5344CB8AC3E}">
        <p14:creationId xmlns:p14="http://schemas.microsoft.com/office/powerpoint/2010/main" val="4163332062"/>
      </p:ext>
    </p:extLst>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101 : Règlement de la consultation architecturale</a:t>
            </a:r>
          </a:p>
        </p:txBody>
      </p:sp>
      <p:sp>
        <p:nvSpPr>
          <p:cNvPr id="3" name="Espace réservé du texte 2"/>
          <p:cNvSpPr>
            <a:spLocks noGrp="1"/>
          </p:cNvSpPr>
          <p:nvPr>
            <p:ph type="body" sz="quarter" idx="13"/>
          </p:nvPr>
        </p:nvSpPr>
        <p:spPr/>
        <p:txBody>
          <a:bodyPr/>
          <a:lstStyle/>
          <a:p>
            <a:r>
              <a:rPr lang="fr-FR" dirty="0" smtClean="0"/>
              <a:t>L’ajout de certains </a:t>
            </a:r>
            <a:r>
              <a:rPr lang="fr-FR" dirty="0"/>
              <a:t>critères </a:t>
            </a:r>
            <a:r>
              <a:rPr lang="fr-FR" dirty="0" smtClean="0"/>
              <a:t>pour </a:t>
            </a:r>
            <a:r>
              <a:rPr lang="fr-FR" dirty="0"/>
              <a:t>l’appréciation de la qualité de la proposition technique de </a:t>
            </a:r>
            <a:r>
              <a:rPr lang="fr-FR" dirty="0" smtClean="0"/>
              <a:t>l’architecte :</a:t>
            </a:r>
          </a:p>
          <a:p>
            <a:pPr lvl="1"/>
            <a:r>
              <a:rPr lang="fr-FR" dirty="0" smtClean="0"/>
              <a:t>au </a:t>
            </a:r>
            <a:r>
              <a:rPr lang="fr-FR" dirty="0"/>
              <a:t>développement </a:t>
            </a:r>
            <a:r>
              <a:rPr lang="fr-FR" dirty="0" smtClean="0"/>
              <a:t>durable ; </a:t>
            </a:r>
          </a:p>
          <a:p>
            <a:pPr lvl="1"/>
            <a:r>
              <a:rPr lang="fr-FR" dirty="0" smtClean="0"/>
              <a:t>à la </a:t>
            </a:r>
            <a:r>
              <a:rPr lang="fr-FR" dirty="0"/>
              <a:t>préservation des ressources </a:t>
            </a:r>
            <a:r>
              <a:rPr lang="fr-FR" dirty="0" smtClean="0"/>
              <a:t>hydriques</a:t>
            </a:r>
            <a:r>
              <a:rPr lang="fr-FR" dirty="0"/>
              <a:t> </a:t>
            </a:r>
            <a:r>
              <a:rPr lang="fr-FR" dirty="0" smtClean="0"/>
              <a:t>;</a:t>
            </a:r>
          </a:p>
          <a:p>
            <a:pPr lvl="1"/>
            <a:r>
              <a:rPr lang="fr-FR" dirty="0" smtClean="0"/>
              <a:t>et </a:t>
            </a:r>
            <a:r>
              <a:rPr lang="fr-FR" dirty="0"/>
              <a:t>de la prise en compte des produits d’origine marocaine, notamment les produits </a:t>
            </a:r>
            <a:r>
              <a:rPr lang="fr-FR" dirty="0" smtClean="0"/>
              <a:t>artisanaux.</a:t>
            </a:r>
            <a:endParaRPr lang="fr-FR" dirty="0"/>
          </a:p>
          <a:p>
            <a:r>
              <a:rPr lang="fr-FR" dirty="0"/>
              <a:t>La précision qu’avant le lancement de la consultation architecturale, </a:t>
            </a:r>
            <a:r>
              <a:rPr lang="fr-FR" b="1" dirty="0"/>
              <a:t>le règlement de consultation doit être </a:t>
            </a:r>
            <a:r>
              <a:rPr lang="fr-FR" b="1" dirty="0" smtClean="0"/>
              <a:t>signé </a:t>
            </a:r>
            <a:r>
              <a:rPr lang="fr-FR" b="1" dirty="0"/>
              <a:t>par le maître d’ouvrage et un architecte de </a:t>
            </a:r>
            <a:r>
              <a:rPr lang="fr-FR" b="1" dirty="0" smtClean="0"/>
              <a:t>l’administration</a:t>
            </a:r>
            <a:r>
              <a:rPr lang="fr-FR" dirty="0" smtClean="0"/>
              <a:t> ;</a:t>
            </a:r>
          </a:p>
        </p:txBody>
      </p:sp>
    </p:spTree>
    <p:extLst>
      <p:ext uri="{BB962C8B-B14F-4D97-AF65-F5344CB8AC3E}">
        <p14:creationId xmlns:p14="http://schemas.microsoft.com/office/powerpoint/2010/main" val="3142900405"/>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101 : Règlement de la consultation architecturale</a:t>
            </a:r>
          </a:p>
        </p:txBody>
      </p:sp>
      <p:sp>
        <p:nvSpPr>
          <p:cNvPr id="3" name="Espace réservé du texte 2"/>
          <p:cNvSpPr>
            <a:spLocks noGrp="1"/>
          </p:cNvSpPr>
          <p:nvPr>
            <p:ph type="body" sz="quarter" idx="13"/>
          </p:nvPr>
        </p:nvSpPr>
        <p:spPr/>
        <p:txBody>
          <a:bodyPr/>
          <a:lstStyle/>
          <a:p>
            <a:r>
              <a:rPr lang="fr-FR" dirty="0" smtClean="0"/>
              <a:t>Pour </a:t>
            </a:r>
            <a:r>
              <a:rPr lang="fr-FR" dirty="0"/>
              <a:t>le cas des </a:t>
            </a:r>
            <a:r>
              <a:rPr lang="fr-FR" b="1" dirty="0">
                <a:solidFill>
                  <a:srgbClr val="FF0000"/>
                </a:solidFill>
              </a:rPr>
              <a:t>marchés relatifs à la restauration des ouvrages traditionnels, historiques et ancien</a:t>
            </a:r>
            <a:r>
              <a:rPr lang="fr-FR" dirty="0"/>
              <a:t>, le règlement de consultation la consultation architecturale ouverte comprend, outre le dossier </a:t>
            </a:r>
            <a:r>
              <a:rPr lang="fr-FR" dirty="0" smtClean="0"/>
              <a:t>administratif (</a:t>
            </a:r>
            <a:r>
              <a:rPr lang="fr-FR" b="1" dirty="0" smtClean="0"/>
              <a:t>Art. 166</a:t>
            </a:r>
            <a:r>
              <a:rPr lang="fr-FR" dirty="0" smtClean="0"/>
              <a:t>) </a:t>
            </a:r>
            <a:r>
              <a:rPr lang="fr-FR" dirty="0"/>
              <a:t>:</a:t>
            </a:r>
          </a:p>
          <a:p>
            <a:pPr lvl="1"/>
            <a:r>
              <a:rPr lang="fr-FR" dirty="0"/>
              <a:t>une note indiquant l’expérience de l’architecte dans le domaine de la restauration des monuments historiques, validée par l’ordre national des architectes ;</a:t>
            </a:r>
          </a:p>
          <a:p>
            <a:pPr lvl="1"/>
            <a:r>
              <a:rPr lang="fr-FR" dirty="0"/>
              <a:t>les attestations professionnelles précisant, notamment, la nature des prestations dirigées, le détail des prestations réalisées, leur montant, l’année de leur réalisation, le nom et la qualité du signataire et son appréciation.</a:t>
            </a:r>
          </a:p>
          <a:p>
            <a:endParaRPr lang="fr-FR" dirty="0"/>
          </a:p>
          <a:p>
            <a:endParaRPr lang="fr-FR" dirty="0"/>
          </a:p>
        </p:txBody>
      </p:sp>
    </p:spTree>
    <p:extLst>
      <p:ext uri="{BB962C8B-B14F-4D97-AF65-F5344CB8AC3E}">
        <p14:creationId xmlns:p14="http://schemas.microsoft.com/office/powerpoint/2010/main" val="2295791105"/>
      </p:ext>
    </p:extLst>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102 : Dossier de la consultation architecturale</a:t>
            </a:r>
          </a:p>
        </p:txBody>
      </p:sp>
      <p:sp>
        <p:nvSpPr>
          <p:cNvPr id="3" name="Espace réservé du texte 2"/>
          <p:cNvSpPr>
            <a:spLocks noGrp="1"/>
          </p:cNvSpPr>
          <p:nvPr>
            <p:ph type="body" sz="quarter" idx="13"/>
          </p:nvPr>
        </p:nvSpPr>
        <p:spPr/>
        <p:txBody>
          <a:bodyPr/>
          <a:lstStyle/>
          <a:p>
            <a:r>
              <a:rPr lang="fr-FR" dirty="0"/>
              <a:t>La précision que le maître d’ouvrage fait parvenir aux membres du jury de la consultation </a:t>
            </a:r>
            <a:r>
              <a:rPr lang="fr-FR" dirty="0" smtClean="0"/>
              <a:t>architecturale le </a:t>
            </a:r>
            <a:r>
              <a:rPr lang="fr-FR" dirty="0"/>
              <a:t>dossier de la consultation architecturale, huit jours au </a:t>
            </a:r>
            <a:r>
              <a:rPr lang="fr-FR" dirty="0" smtClean="0"/>
              <a:t>moins avant :</a:t>
            </a:r>
          </a:p>
          <a:p>
            <a:pPr lvl="1"/>
            <a:r>
              <a:rPr lang="fr-FR" dirty="0" smtClean="0"/>
              <a:t>la </a:t>
            </a:r>
            <a:r>
              <a:rPr lang="fr-FR" dirty="0"/>
              <a:t>date de </a:t>
            </a:r>
            <a:r>
              <a:rPr lang="fr-FR" b="1" dirty="0">
                <a:solidFill>
                  <a:srgbClr val="FF0000"/>
                </a:solidFill>
              </a:rPr>
              <a:t>publication sur le portail des marchés publics </a:t>
            </a:r>
            <a:r>
              <a:rPr lang="fr-FR" dirty="0"/>
              <a:t>en ce qui concerne la consultation architecturale ouverte au lieu </a:t>
            </a:r>
            <a:r>
              <a:rPr lang="fr-FR" dirty="0" smtClean="0"/>
              <a:t>de l’envoi </a:t>
            </a:r>
            <a:r>
              <a:rPr lang="fr-FR" dirty="0"/>
              <a:t>de l’avis pour </a:t>
            </a:r>
            <a:r>
              <a:rPr lang="fr-FR" dirty="0" smtClean="0"/>
              <a:t>publication dans les journaux ;</a:t>
            </a:r>
          </a:p>
          <a:p>
            <a:pPr lvl="1"/>
            <a:r>
              <a:rPr lang="fr-FR" dirty="0" smtClean="0"/>
              <a:t>ou l’envoi de la lettre circulaire en ce qui concerne la consultation architecturale restreinte.</a:t>
            </a:r>
          </a:p>
          <a:p>
            <a:r>
              <a:rPr lang="fr-FR" dirty="0" smtClean="0"/>
              <a:t>La </a:t>
            </a:r>
            <a:r>
              <a:rPr lang="fr-FR" dirty="0"/>
              <a:t>précision que les dossiers de la consultation architecturale ouverte peuvent être téléchargés à partir du portail des marchés </a:t>
            </a:r>
            <a:r>
              <a:rPr lang="fr-FR" dirty="0" smtClean="0"/>
              <a:t>publics.</a:t>
            </a:r>
            <a:endParaRPr lang="fr-FR" dirty="0"/>
          </a:p>
        </p:txBody>
      </p:sp>
    </p:spTree>
    <p:extLst>
      <p:ext uri="{BB962C8B-B14F-4D97-AF65-F5344CB8AC3E}">
        <p14:creationId xmlns:p14="http://schemas.microsoft.com/office/powerpoint/2010/main" val="392975275"/>
      </p:ext>
    </p:extLst>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103 : Contenu des dossiers des architectes</a:t>
            </a:r>
          </a:p>
        </p:txBody>
      </p:sp>
      <p:sp>
        <p:nvSpPr>
          <p:cNvPr id="3" name="Espace réservé du texte 2"/>
          <p:cNvSpPr>
            <a:spLocks noGrp="1"/>
          </p:cNvSpPr>
          <p:nvPr>
            <p:ph type="body" sz="quarter" idx="13"/>
          </p:nvPr>
        </p:nvSpPr>
        <p:spPr/>
        <p:txBody>
          <a:bodyPr/>
          <a:lstStyle/>
          <a:p>
            <a:r>
              <a:rPr lang="fr-FR" dirty="0" smtClean="0"/>
              <a:t>Le </a:t>
            </a:r>
            <a:r>
              <a:rPr lang="fr-FR" b="1" dirty="0"/>
              <a:t>dossier administratif </a:t>
            </a:r>
            <a:r>
              <a:rPr lang="fr-FR" dirty="0"/>
              <a:t>des architectes </a:t>
            </a:r>
            <a:r>
              <a:rPr lang="fr-FR" dirty="0" smtClean="0"/>
              <a:t>:</a:t>
            </a:r>
            <a:endParaRPr lang="fr-FR" dirty="0"/>
          </a:p>
          <a:p>
            <a:pPr lvl="1"/>
            <a:r>
              <a:rPr lang="fr-FR" dirty="0" smtClean="0"/>
              <a:t>la </a:t>
            </a:r>
            <a:r>
              <a:rPr lang="fr-FR" dirty="0"/>
              <a:t>déclaration sur l’honneur ;</a:t>
            </a:r>
          </a:p>
          <a:p>
            <a:pPr lvl="1"/>
            <a:r>
              <a:rPr lang="fr-FR" dirty="0"/>
              <a:t>un extrait des statuts de la société d’architectes et/ou le procès-verbal de l’organe compétent conférant à l’architecte le pouvoir d’engager cette société à l’égard des tiers ;</a:t>
            </a:r>
          </a:p>
          <a:p>
            <a:pPr lvl="1"/>
            <a:r>
              <a:rPr lang="fr-FR" dirty="0"/>
              <a:t>une copie certifiée conforme à l’original de l’autorisation d’exercice de la profession d’architecte délivrée par l’administration compétente ;</a:t>
            </a:r>
          </a:p>
          <a:p>
            <a:pPr lvl="1"/>
            <a:r>
              <a:rPr lang="fr-FR" dirty="0"/>
              <a:t>l’attestation d’inscription au tableau de l’Ordre national des architectes délivrée depuis moins d’un an ou sa copie certifiée conforme ;</a:t>
            </a:r>
          </a:p>
          <a:p>
            <a:pPr lvl="1"/>
            <a:r>
              <a:rPr lang="fr-FR" dirty="0"/>
              <a:t>les pièces justificatives de la nationalité de l’architecte et des dirigeants de la société d’architectes pour les contrats passés pour les besoins de la défense nationale ou de la sécurité publique ;</a:t>
            </a:r>
          </a:p>
          <a:p>
            <a:pPr lvl="1"/>
            <a:r>
              <a:rPr lang="fr-FR" dirty="0"/>
              <a:t>l’attestation de présence à la réunion ou à la visite des lieux, lorsque cette présence est obligatoire</a:t>
            </a:r>
            <a:r>
              <a:rPr lang="fr-FR" dirty="0" smtClean="0"/>
              <a:t>.</a:t>
            </a:r>
            <a:endParaRPr lang="fr-FR" dirty="0"/>
          </a:p>
        </p:txBody>
      </p:sp>
    </p:spTree>
    <p:extLst>
      <p:ext uri="{BB962C8B-B14F-4D97-AF65-F5344CB8AC3E}">
        <p14:creationId xmlns:p14="http://schemas.microsoft.com/office/powerpoint/2010/main" val="1472396799"/>
      </p:ext>
    </p:extLst>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103 : Contenu des dossiers des </a:t>
            </a:r>
            <a:r>
              <a:rPr lang="fr-FR" dirty="0" smtClean="0"/>
              <a:t>architectes</a:t>
            </a:r>
            <a:endParaRPr lang="fr-FR" dirty="0"/>
          </a:p>
        </p:txBody>
      </p:sp>
      <p:sp>
        <p:nvSpPr>
          <p:cNvPr id="3" name="Espace réservé du texte 2"/>
          <p:cNvSpPr>
            <a:spLocks noGrp="1"/>
          </p:cNvSpPr>
          <p:nvPr>
            <p:ph type="body" sz="quarter" idx="13"/>
          </p:nvPr>
        </p:nvSpPr>
        <p:spPr/>
        <p:txBody>
          <a:bodyPr/>
          <a:lstStyle/>
          <a:p>
            <a:r>
              <a:rPr lang="fr-FR" dirty="0"/>
              <a:t>Pour </a:t>
            </a:r>
            <a:r>
              <a:rPr lang="fr-FR" b="1" dirty="0"/>
              <a:t>l’architecte concurrent auquel il est envisagé d’attribuer le contrat </a:t>
            </a:r>
            <a:r>
              <a:rPr lang="fr-FR" dirty="0"/>
              <a:t>et les architectes bénéficiaires des </a:t>
            </a:r>
            <a:r>
              <a:rPr lang="fr-FR" dirty="0" smtClean="0"/>
              <a:t>primes :</a:t>
            </a:r>
            <a:endParaRPr lang="fr-FR" dirty="0"/>
          </a:p>
          <a:p>
            <a:pPr lvl="1"/>
            <a:r>
              <a:rPr lang="fr-FR" dirty="0"/>
              <a:t>une attestation ou sa copie certifiée conforme à l’original délivrée depuis moins d’un an par le percepteur du lieu d’imposition certifiant que l’architecte est en situation fiscale régulière ou, à défaut, qu’il a constitué les garanties jugées suffisantes par le comptable chargé du recouvrement conformément à la législation en vigueur en matière de recouvrement des créances </a:t>
            </a:r>
            <a:r>
              <a:rPr lang="fr-FR" dirty="0" smtClean="0"/>
              <a:t>publiques ;</a:t>
            </a:r>
            <a:endParaRPr lang="fr-FR" dirty="0"/>
          </a:p>
          <a:p>
            <a:pPr lvl="1"/>
            <a:r>
              <a:rPr lang="fr-FR" dirty="0"/>
              <a:t>une attestation ou sa copie certifiée conforme à l’original délivrée depuis moins d’un an par la caisse nationale de sécurité sociale certifiant que l’architecte est en situation régulière envers cet organisme.</a:t>
            </a:r>
          </a:p>
          <a:p>
            <a:r>
              <a:rPr lang="fr-FR" b="1" dirty="0" smtClean="0"/>
              <a:t>La </a:t>
            </a:r>
            <a:r>
              <a:rPr lang="fr-FR" b="1" dirty="0"/>
              <a:t>proposition financière : </a:t>
            </a:r>
            <a:endParaRPr lang="fr-FR" b="1" dirty="0" smtClean="0"/>
          </a:p>
          <a:p>
            <a:pPr lvl="1"/>
            <a:r>
              <a:rPr lang="fr-FR" dirty="0" smtClean="0"/>
              <a:t>la précision </a:t>
            </a:r>
            <a:r>
              <a:rPr lang="fr-FR" dirty="0"/>
              <a:t>que l’acte d’engagement doit être signé par l’architecte concurrent ou son représentant dûment habilité et doit comporter l’ensemble des indications requises y compris le relevé d’identité bancaire (RIB).</a:t>
            </a:r>
          </a:p>
          <a:p>
            <a:endParaRPr lang="fr-FR" dirty="0"/>
          </a:p>
        </p:txBody>
      </p:sp>
    </p:spTree>
    <p:extLst>
      <p:ext uri="{BB962C8B-B14F-4D97-AF65-F5344CB8AC3E}">
        <p14:creationId xmlns:p14="http://schemas.microsoft.com/office/powerpoint/2010/main" val="3499381605"/>
      </p:ext>
    </p:extLst>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104 : Présentation des dossiers des architectes</a:t>
            </a:r>
          </a:p>
        </p:txBody>
      </p:sp>
      <p:sp>
        <p:nvSpPr>
          <p:cNvPr id="3" name="Espace réservé du texte 2"/>
          <p:cNvSpPr>
            <a:spLocks noGrp="1"/>
          </p:cNvSpPr>
          <p:nvPr>
            <p:ph type="body" sz="quarter" idx="13"/>
          </p:nvPr>
        </p:nvSpPr>
        <p:spPr/>
        <p:txBody>
          <a:bodyPr/>
          <a:lstStyle/>
          <a:p>
            <a:r>
              <a:rPr lang="fr-FR" dirty="0"/>
              <a:t>La précision que le règlement consultation architecturale paraphés et signés par le concurrent architecte et portant la mention « lu et accepté » fait partie des pièces du dossier </a:t>
            </a:r>
            <a:r>
              <a:rPr lang="fr-FR" dirty="0" smtClean="0"/>
              <a:t>administratif.</a:t>
            </a:r>
            <a:endParaRPr lang="fr-FR" dirty="0"/>
          </a:p>
        </p:txBody>
      </p:sp>
    </p:spTree>
    <p:extLst>
      <p:ext uri="{BB962C8B-B14F-4D97-AF65-F5344CB8AC3E}">
        <p14:creationId xmlns:p14="http://schemas.microsoft.com/office/powerpoint/2010/main" val="4273013691"/>
      </p:ext>
    </p:extLst>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105 : Dépôt et retrait des plis des architectes</a:t>
            </a:r>
          </a:p>
        </p:txBody>
      </p:sp>
      <p:sp>
        <p:nvSpPr>
          <p:cNvPr id="3" name="Espace réservé du texte 2"/>
          <p:cNvSpPr>
            <a:spLocks noGrp="1"/>
          </p:cNvSpPr>
          <p:nvPr>
            <p:ph type="body" sz="quarter" idx="13"/>
          </p:nvPr>
        </p:nvSpPr>
        <p:spPr/>
        <p:txBody>
          <a:bodyPr/>
          <a:lstStyle/>
          <a:p>
            <a:r>
              <a:rPr lang="fr-FR" dirty="0" smtClean="0"/>
              <a:t>L’ajout de la </a:t>
            </a:r>
            <a:r>
              <a:rPr lang="fr-FR" dirty="0"/>
              <a:t>possibilité de </a:t>
            </a:r>
            <a:r>
              <a:rPr lang="fr-FR" dirty="0" smtClean="0"/>
              <a:t>dépôt </a:t>
            </a:r>
            <a:r>
              <a:rPr lang="fr-FR" dirty="0"/>
              <a:t>et </a:t>
            </a:r>
            <a:r>
              <a:rPr lang="fr-FR" dirty="0" smtClean="0"/>
              <a:t>de retrait </a:t>
            </a:r>
            <a:r>
              <a:rPr lang="fr-FR" dirty="0"/>
              <a:t>des plis des </a:t>
            </a:r>
            <a:r>
              <a:rPr lang="fr-FR" dirty="0" smtClean="0"/>
              <a:t>architectes par </a:t>
            </a:r>
            <a:r>
              <a:rPr lang="fr-FR" dirty="0"/>
              <a:t>voie électronique dans le portail des marchés publics les plis des architectes</a:t>
            </a:r>
            <a:r>
              <a:rPr lang="fr-FR" dirty="0" smtClean="0"/>
              <a:t>.</a:t>
            </a:r>
            <a:endParaRPr lang="fr-FR" dirty="0"/>
          </a:p>
        </p:txBody>
      </p:sp>
    </p:spTree>
    <p:extLst>
      <p:ext uri="{BB962C8B-B14F-4D97-AF65-F5344CB8AC3E}">
        <p14:creationId xmlns:p14="http://schemas.microsoft.com/office/powerpoint/2010/main" val="180989897"/>
      </p:ext>
    </p:extLst>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106 : Jury de la consultation architecturale</a:t>
            </a:r>
          </a:p>
        </p:txBody>
      </p:sp>
      <p:sp>
        <p:nvSpPr>
          <p:cNvPr id="3" name="Espace réservé du texte 2"/>
          <p:cNvSpPr>
            <a:spLocks noGrp="1"/>
          </p:cNvSpPr>
          <p:nvPr>
            <p:ph type="body" sz="quarter" idx="13"/>
          </p:nvPr>
        </p:nvSpPr>
        <p:spPr/>
        <p:txBody>
          <a:bodyPr/>
          <a:lstStyle/>
          <a:p>
            <a:r>
              <a:rPr lang="fr-FR" dirty="0"/>
              <a:t>L</a:t>
            </a:r>
            <a:r>
              <a:rPr lang="fr-FR" dirty="0" smtClean="0"/>
              <a:t>a possibilité </a:t>
            </a:r>
            <a:r>
              <a:rPr lang="fr-FR" dirty="0"/>
              <a:t>donnée au jury de la consultation architecturale, en cas de besoin, de faire appel, à tout expert dont il juge utile la participation à ses travaux ou instituer une </a:t>
            </a:r>
            <a:r>
              <a:rPr lang="fr-FR" dirty="0" smtClean="0"/>
              <a:t>sous-commission ;</a:t>
            </a:r>
            <a:endParaRPr lang="fr-FR" dirty="0"/>
          </a:p>
          <a:p>
            <a:r>
              <a:rPr lang="fr-FR" dirty="0"/>
              <a:t>La précision que la sous-commission ne peut être composée exclusivement de membres du jury. Elle doit comprendre au moins un architecte en sa qualité de membre du jury de la consultation </a:t>
            </a:r>
            <a:r>
              <a:rPr lang="fr-FR" dirty="0" smtClean="0"/>
              <a:t>architecturale ;</a:t>
            </a:r>
            <a:endParaRPr lang="fr-FR" dirty="0"/>
          </a:p>
          <a:p>
            <a:r>
              <a:rPr lang="fr-FR" dirty="0"/>
              <a:t>La précision que les appréciations des experts ou de la sous-commission doivent être fondées sur des éléments objectifs, non discriminatoires, vérifiables et dûment </a:t>
            </a:r>
            <a:r>
              <a:rPr lang="fr-FR" dirty="0" smtClean="0"/>
              <a:t>justifiés ;</a:t>
            </a:r>
            <a:endParaRPr lang="fr-FR" dirty="0"/>
          </a:p>
          <a:p>
            <a:r>
              <a:rPr lang="fr-FR" dirty="0"/>
              <a:t>La précision que les rapports établie et signé par l’expert ou de la sous-commission sous leur </a:t>
            </a:r>
            <a:r>
              <a:rPr lang="fr-FR" dirty="0" smtClean="0"/>
              <a:t>responsabilité.</a:t>
            </a:r>
            <a:endParaRPr lang="fr-FR" dirty="0"/>
          </a:p>
        </p:txBody>
      </p:sp>
    </p:spTree>
    <p:extLst>
      <p:ext uri="{BB962C8B-B14F-4D97-AF65-F5344CB8AC3E}">
        <p14:creationId xmlns:p14="http://schemas.microsoft.com/office/powerpoint/2010/main" val="1012161916"/>
      </p:ext>
    </p:extLst>
  </p:cSld>
  <p:clrMapOvr>
    <a:masterClrMapping/>
  </p:clrMapOvr>
  <p:transition>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Article107 : Ouverture des plis en séance publique</a:t>
            </a:r>
          </a:p>
        </p:txBody>
      </p:sp>
      <p:sp>
        <p:nvSpPr>
          <p:cNvPr id="3" name="Espace réservé du texte 2"/>
          <p:cNvSpPr>
            <a:spLocks noGrp="1"/>
          </p:cNvSpPr>
          <p:nvPr>
            <p:ph type="body" sz="quarter" idx="13"/>
          </p:nvPr>
        </p:nvSpPr>
        <p:spPr/>
        <p:txBody>
          <a:bodyPr/>
          <a:lstStyle/>
          <a:p>
            <a:r>
              <a:rPr lang="fr-FR" dirty="0" smtClean="0"/>
              <a:t>La </a:t>
            </a:r>
            <a:r>
              <a:rPr lang="fr-FR" dirty="0"/>
              <a:t>précision qu’en cas de la nouvelle séance </a:t>
            </a:r>
            <a:r>
              <a:rPr lang="fr-FR" dirty="0" smtClean="0"/>
              <a:t>suite au report de la séance d’ouverture des plis et </a:t>
            </a:r>
            <a:r>
              <a:rPr lang="fr-FR" dirty="0"/>
              <a:t>en cas d’absence d’un membre dont la présence est obligatoire, autre que l’architecte de l’administration, </a:t>
            </a:r>
            <a:r>
              <a:rPr lang="fr-FR" dirty="0" smtClean="0"/>
              <a:t>la séance </a:t>
            </a:r>
            <a:r>
              <a:rPr lang="fr-FR" dirty="0"/>
              <a:t>se tient </a:t>
            </a:r>
            <a:r>
              <a:rPr lang="fr-FR" dirty="0" smtClean="0"/>
              <a:t>valablement ;</a:t>
            </a:r>
            <a:endParaRPr lang="fr-FR" dirty="0"/>
          </a:p>
          <a:p>
            <a:r>
              <a:rPr lang="fr-FR" dirty="0"/>
              <a:t>En cas d’absence de l’architecte de l’administration, le président reporte, dans les mêmes formes, </a:t>
            </a:r>
            <a:r>
              <a:rPr lang="fr-FR" dirty="0" smtClean="0"/>
              <a:t>la séance ;</a:t>
            </a:r>
            <a:endParaRPr lang="fr-FR" dirty="0"/>
          </a:p>
          <a:p>
            <a:r>
              <a:rPr lang="fr-FR" dirty="0"/>
              <a:t>En cas d’absence de l’architecte de l’administration lors de la nouvelle séance tenue suite au </a:t>
            </a:r>
            <a:r>
              <a:rPr lang="fr-FR" dirty="0" smtClean="0"/>
              <a:t>report la séance </a:t>
            </a:r>
            <a:r>
              <a:rPr lang="fr-FR" dirty="0"/>
              <a:t>se tient valablement</a:t>
            </a:r>
            <a:r>
              <a:rPr lang="fr-FR" dirty="0" smtClean="0"/>
              <a:t>.</a:t>
            </a:r>
            <a:endParaRPr lang="fr-FR" dirty="0"/>
          </a:p>
        </p:txBody>
      </p:sp>
    </p:spTree>
    <p:extLst>
      <p:ext uri="{BB962C8B-B14F-4D97-AF65-F5344CB8AC3E}">
        <p14:creationId xmlns:p14="http://schemas.microsoft.com/office/powerpoint/2010/main" val="4243385489"/>
      </p:ext>
    </p:extLst>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1"/>
          </p:nvPr>
        </p:nvSpPr>
        <p:spPr/>
        <p:txBody>
          <a:bodyPr/>
          <a:lstStyle/>
          <a:p>
            <a:pPr>
              <a:spcBef>
                <a:spcPts val="0"/>
              </a:spcBef>
            </a:pPr>
            <a:r>
              <a:rPr lang="fr-FR" dirty="0" smtClean="0"/>
              <a:t>Article </a:t>
            </a:r>
            <a:r>
              <a:rPr lang="fr-FR" dirty="0"/>
              <a:t>93 : Honoraires des architectes</a:t>
            </a:r>
          </a:p>
          <a:p>
            <a:pPr>
              <a:spcBef>
                <a:spcPts val="0"/>
              </a:spcBef>
            </a:pPr>
            <a:r>
              <a:rPr lang="fr-FR" dirty="0"/>
              <a:t>Article 94 : Modes de passation</a:t>
            </a:r>
          </a:p>
          <a:p>
            <a:pPr>
              <a:spcBef>
                <a:spcPts val="0"/>
              </a:spcBef>
            </a:pPr>
            <a:r>
              <a:rPr lang="fr-FR" dirty="0"/>
              <a:t>Article 95 : Programme de la consultation architecturale ouverte</a:t>
            </a:r>
          </a:p>
          <a:p>
            <a:pPr>
              <a:spcBef>
                <a:spcPts val="0"/>
              </a:spcBef>
            </a:pPr>
            <a:r>
              <a:rPr lang="fr-FR" dirty="0"/>
              <a:t>Article 96 : Publicité de la consultation architecturale</a:t>
            </a:r>
          </a:p>
          <a:p>
            <a:pPr>
              <a:spcBef>
                <a:spcPts val="0"/>
              </a:spcBef>
            </a:pPr>
            <a:r>
              <a:rPr lang="fr-FR" dirty="0" smtClean="0"/>
              <a:t>Article </a:t>
            </a:r>
            <a:r>
              <a:rPr lang="fr-FR" dirty="0"/>
              <a:t>100 : Justification des capacités et des qualités</a:t>
            </a:r>
          </a:p>
          <a:p>
            <a:pPr>
              <a:spcBef>
                <a:spcPts val="0"/>
              </a:spcBef>
            </a:pPr>
            <a:r>
              <a:rPr lang="fr-FR" dirty="0"/>
              <a:t>Article 101 : Règlement de la consultation architecturale</a:t>
            </a:r>
          </a:p>
          <a:p>
            <a:pPr>
              <a:spcBef>
                <a:spcPts val="0"/>
              </a:spcBef>
            </a:pPr>
            <a:r>
              <a:rPr lang="fr-FR" dirty="0"/>
              <a:t>Article 102 : Dossier de la consultation architecturale</a:t>
            </a:r>
          </a:p>
          <a:p>
            <a:pPr>
              <a:spcBef>
                <a:spcPts val="0"/>
              </a:spcBef>
            </a:pPr>
            <a:r>
              <a:rPr lang="fr-FR" dirty="0"/>
              <a:t>Article 103 : Contenu des dossiers des architectes</a:t>
            </a:r>
          </a:p>
          <a:p>
            <a:pPr>
              <a:spcBef>
                <a:spcPts val="0"/>
              </a:spcBef>
            </a:pPr>
            <a:r>
              <a:rPr lang="fr-FR" dirty="0"/>
              <a:t>Article 104 : Présentation des dossiers des </a:t>
            </a:r>
            <a:r>
              <a:rPr lang="fr-FR" dirty="0" smtClean="0"/>
              <a:t>architectes</a:t>
            </a:r>
          </a:p>
          <a:p>
            <a:pPr>
              <a:spcBef>
                <a:spcPts val="0"/>
              </a:spcBef>
            </a:pPr>
            <a:r>
              <a:rPr lang="fr-FR" dirty="0"/>
              <a:t>Article 105 : Dépôt et retrait des plis des architectes</a:t>
            </a:r>
          </a:p>
          <a:p>
            <a:pPr>
              <a:spcBef>
                <a:spcPts val="0"/>
              </a:spcBef>
            </a:pPr>
            <a:r>
              <a:rPr lang="fr-FR" dirty="0"/>
              <a:t>Article 106 : Jury de la consultation </a:t>
            </a:r>
            <a:r>
              <a:rPr lang="fr-FR" dirty="0" smtClean="0"/>
              <a:t>architecturale</a:t>
            </a:r>
          </a:p>
          <a:p>
            <a:pPr>
              <a:spcBef>
                <a:spcPts val="0"/>
              </a:spcBef>
            </a:pPr>
            <a:r>
              <a:rPr lang="fr-FR" dirty="0"/>
              <a:t>Article107 : Ouverture des plis en séance publique</a:t>
            </a:r>
          </a:p>
          <a:p>
            <a:pPr>
              <a:spcBef>
                <a:spcPts val="0"/>
              </a:spcBef>
            </a:pPr>
            <a:r>
              <a:rPr lang="fr-FR" dirty="0"/>
              <a:t>Article 110 : Evaluation des propositions des architectes à huis clos</a:t>
            </a:r>
          </a:p>
          <a:p>
            <a:pPr>
              <a:spcBef>
                <a:spcPts val="0"/>
              </a:spcBef>
            </a:pPr>
            <a:r>
              <a:rPr lang="fr-FR" dirty="0"/>
              <a:t>Article 113 : Résultats définitifs de la consultation architecturale</a:t>
            </a:r>
          </a:p>
          <a:p>
            <a:pPr>
              <a:spcBef>
                <a:spcPts val="0"/>
              </a:spcBef>
            </a:pPr>
            <a:endParaRPr lang="fr-FR" dirty="0"/>
          </a:p>
          <a:p>
            <a:pPr>
              <a:spcBef>
                <a:spcPts val="0"/>
              </a:spcBef>
            </a:pPr>
            <a:endParaRPr lang="fr-FR" dirty="0"/>
          </a:p>
        </p:txBody>
      </p:sp>
      <p:sp>
        <p:nvSpPr>
          <p:cNvPr id="4" name="Titre 3"/>
          <p:cNvSpPr>
            <a:spLocks noGrp="1"/>
          </p:cNvSpPr>
          <p:nvPr>
            <p:ph type="title"/>
          </p:nvPr>
        </p:nvSpPr>
        <p:spPr/>
        <p:txBody>
          <a:bodyPr/>
          <a:lstStyle/>
          <a:p>
            <a:r>
              <a:rPr lang="fr-FR" dirty="0" smtClean="0"/>
              <a:t>Plan de la présentation</a:t>
            </a:r>
            <a:endParaRPr lang="fr-FR" dirty="0"/>
          </a:p>
        </p:txBody>
      </p:sp>
    </p:spTree>
    <p:extLst>
      <p:ext uri="{BB962C8B-B14F-4D97-AF65-F5344CB8AC3E}">
        <p14:creationId xmlns:p14="http://schemas.microsoft.com/office/powerpoint/2010/main" val="425653982"/>
      </p:ext>
    </p:extLst>
  </p:cSld>
  <p:clrMapOvr>
    <a:masterClrMapping/>
  </p:clrMapOvr>
  <p:transition>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116 : Programme du concours architectural</a:t>
            </a:r>
          </a:p>
        </p:txBody>
      </p:sp>
      <p:sp>
        <p:nvSpPr>
          <p:cNvPr id="3" name="Espace réservé du texte 2"/>
          <p:cNvSpPr>
            <a:spLocks noGrp="1"/>
          </p:cNvSpPr>
          <p:nvPr>
            <p:ph type="body" sz="quarter" idx="13"/>
          </p:nvPr>
        </p:nvSpPr>
        <p:spPr/>
        <p:txBody>
          <a:bodyPr/>
          <a:lstStyle/>
          <a:p>
            <a:r>
              <a:rPr lang="fr-FR" dirty="0"/>
              <a:t>La précision que le programme du concours architectural doit être </a:t>
            </a:r>
            <a:r>
              <a:rPr lang="fr-FR" dirty="0" smtClean="0"/>
              <a:t>accompagné par </a:t>
            </a:r>
            <a:r>
              <a:rPr lang="fr-FR" dirty="0"/>
              <a:t>:</a:t>
            </a:r>
          </a:p>
          <a:p>
            <a:pPr lvl="1"/>
            <a:r>
              <a:rPr lang="fr-FR" dirty="0"/>
              <a:t>les levés topographiques du site du projet ;</a:t>
            </a:r>
          </a:p>
          <a:p>
            <a:pPr lvl="1"/>
            <a:r>
              <a:rPr lang="fr-FR" dirty="0"/>
              <a:t>les études géotechniques préliminaires susceptibles de renseigner l’architecte sur le projet </a:t>
            </a:r>
            <a:r>
              <a:rPr lang="fr-FR" dirty="0" smtClean="0"/>
              <a:t>envisagé </a:t>
            </a:r>
            <a:r>
              <a:rPr lang="fr-FR" dirty="0"/>
              <a:t>;</a:t>
            </a:r>
          </a:p>
          <a:p>
            <a:pPr lvl="1"/>
            <a:r>
              <a:rPr lang="fr-FR" dirty="0"/>
              <a:t>le document attestant l’assainissement de l’assiette foncière ;</a:t>
            </a:r>
          </a:p>
          <a:p>
            <a:pPr lvl="1"/>
            <a:r>
              <a:rPr lang="fr-FR" dirty="0"/>
              <a:t>le plan côté ;</a:t>
            </a:r>
          </a:p>
          <a:p>
            <a:pPr lvl="1"/>
            <a:r>
              <a:rPr lang="fr-FR" dirty="0"/>
              <a:t>la note de renseignement délivrée par l’agence urbaine concernée ;</a:t>
            </a:r>
          </a:p>
          <a:p>
            <a:pPr lvl="1"/>
            <a:r>
              <a:rPr lang="fr-FR" dirty="0"/>
              <a:t>tout autre document, en lien avec le projet, prévu par la loi n° 66-12 relative au contrôle et à la répression des infractions en matière d’urbanisme et de construction.</a:t>
            </a:r>
          </a:p>
          <a:p>
            <a:r>
              <a:rPr lang="fr-FR" dirty="0"/>
              <a:t>La précision que le programme doit prévoir l’allocation de primes aux </a:t>
            </a:r>
            <a:r>
              <a:rPr lang="fr-FR" dirty="0" smtClean="0"/>
              <a:t>5 </a:t>
            </a:r>
            <a:r>
              <a:rPr lang="fr-FR" dirty="0"/>
              <a:t>projets les mieux classés parmi les projets retenus et en fixe le montant.</a:t>
            </a:r>
          </a:p>
          <a:p>
            <a:endParaRPr lang="fr-FR" dirty="0"/>
          </a:p>
        </p:txBody>
      </p:sp>
    </p:spTree>
    <p:extLst>
      <p:ext uri="{BB962C8B-B14F-4D97-AF65-F5344CB8AC3E}">
        <p14:creationId xmlns:p14="http://schemas.microsoft.com/office/powerpoint/2010/main" val="1824250629"/>
      </p:ext>
    </p:extLst>
  </p:cSld>
  <p:clrMapOvr>
    <a:masterClrMapping/>
  </p:clrMapOvr>
  <p:transition>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119 : Règlement du concours architectural</a:t>
            </a:r>
          </a:p>
        </p:txBody>
      </p:sp>
      <p:sp>
        <p:nvSpPr>
          <p:cNvPr id="3" name="Espace réservé du texte 2"/>
          <p:cNvSpPr>
            <a:spLocks noGrp="1"/>
          </p:cNvSpPr>
          <p:nvPr>
            <p:ph type="body" sz="quarter" idx="13"/>
          </p:nvPr>
        </p:nvSpPr>
        <p:spPr/>
        <p:txBody>
          <a:bodyPr/>
          <a:lstStyle/>
          <a:p>
            <a:r>
              <a:rPr lang="fr-FR" dirty="0" smtClean="0"/>
              <a:t>Pour </a:t>
            </a:r>
            <a:r>
              <a:rPr lang="fr-FR" dirty="0"/>
              <a:t>l’évaluation de la qualité de la proposition technique, le jury doit prendre en considération les critères relatifs à la protection de l’environnement et du développement durable, le développement des énergies renouvelables et de l’efficacité énergétique, la préservation des ressources hydriques, ainsi que le respect des normes de construction et la prise en compte des produits d’origine marocaine notamment les produits </a:t>
            </a:r>
            <a:r>
              <a:rPr lang="fr-FR" dirty="0" smtClean="0"/>
              <a:t>artisanaux ;</a:t>
            </a:r>
            <a:endParaRPr lang="fr-FR" dirty="0"/>
          </a:p>
          <a:p>
            <a:r>
              <a:rPr lang="fr-FR" dirty="0"/>
              <a:t>Le règlement du concours doit être </a:t>
            </a:r>
            <a:r>
              <a:rPr lang="fr-FR" b="1" dirty="0">
                <a:solidFill>
                  <a:srgbClr val="FF0000"/>
                </a:solidFill>
              </a:rPr>
              <a:t>signé par le maître d’ouvrage et par un architecte de l’administration avant le lancement </a:t>
            </a:r>
            <a:r>
              <a:rPr lang="fr-FR" dirty="0"/>
              <a:t>de la procédure du </a:t>
            </a:r>
            <a:r>
              <a:rPr lang="fr-FR" dirty="0" smtClean="0"/>
              <a:t>concours.</a:t>
            </a:r>
            <a:endParaRPr lang="fr-FR" dirty="0"/>
          </a:p>
          <a:p>
            <a:endParaRPr lang="fr-FR" dirty="0"/>
          </a:p>
        </p:txBody>
      </p:sp>
    </p:spTree>
    <p:extLst>
      <p:ext uri="{BB962C8B-B14F-4D97-AF65-F5344CB8AC3E}">
        <p14:creationId xmlns:p14="http://schemas.microsoft.com/office/powerpoint/2010/main" val="1873033750"/>
      </p:ext>
    </p:extLst>
  </p:cSld>
  <p:clrMapOvr>
    <a:masterClrMapping/>
  </p:clrMapOvr>
  <p:transition>
    <p:split orient="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132 : Annulation du concours architectural</a:t>
            </a:r>
          </a:p>
        </p:txBody>
      </p:sp>
      <p:sp>
        <p:nvSpPr>
          <p:cNvPr id="3" name="Espace réservé du texte 2"/>
          <p:cNvSpPr>
            <a:spLocks noGrp="1"/>
          </p:cNvSpPr>
          <p:nvPr>
            <p:ph type="body" sz="quarter" idx="13"/>
          </p:nvPr>
        </p:nvSpPr>
        <p:spPr/>
        <p:txBody>
          <a:bodyPr/>
          <a:lstStyle/>
          <a:p>
            <a:r>
              <a:rPr lang="fr-FR" dirty="0"/>
              <a:t>L’annulation du concours architectural intervient dans </a:t>
            </a:r>
            <a:r>
              <a:rPr lang="fr-FR" dirty="0" smtClean="0"/>
              <a:t>cas suivants :</a:t>
            </a:r>
          </a:p>
          <a:p>
            <a:pPr lvl="1"/>
            <a:r>
              <a:rPr lang="fr-FR" dirty="0"/>
              <a:t>lorsqu’un vice de procédure a été décelé ;</a:t>
            </a:r>
          </a:p>
          <a:p>
            <a:pPr lvl="1"/>
            <a:r>
              <a:rPr lang="fr-FR" dirty="0"/>
              <a:t>lorsqu’il s’avère que la réclamation introduite par le concurrent est fondée ;</a:t>
            </a:r>
          </a:p>
          <a:p>
            <a:pPr lvl="1"/>
            <a:r>
              <a:rPr lang="fr-FR" dirty="0"/>
              <a:t>lorsqu’aucun des concurrents n’a donné son accord pour le maintien de son offre pendant le délai supplémentaire proposé par le maître d’ouvrage ;</a:t>
            </a:r>
          </a:p>
          <a:p>
            <a:pPr lvl="1"/>
            <a:r>
              <a:rPr lang="fr-FR" dirty="0"/>
              <a:t>lorsque l’approbation du marché n’est pas notifiée à l’attributaire dans le délai imparti ;</a:t>
            </a:r>
          </a:p>
          <a:p>
            <a:pPr lvl="1"/>
            <a:r>
              <a:rPr lang="fr-FR" dirty="0"/>
              <a:t>lorsque l’attributaire refuse de signer le marché ;</a:t>
            </a:r>
          </a:p>
          <a:p>
            <a:pPr lvl="1"/>
            <a:r>
              <a:rPr lang="fr-FR" dirty="0"/>
              <a:t>lorsque l’attributaire refuse de recevoir l’approbation du marché qui lui a été notifiée dans le délai imparti.</a:t>
            </a:r>
          </a:p>
          <a:p>
            <a:r>
              <a:rPr lang="fr-FR" dirty="0"/>
              <a:t>L’annulation du concours architectural </a:t>
            </a:r>
            <a:r>
              <a:rPr lang="fr-FR" dirty="0" smtClean="0"/>
              <a:t>ne </a:t>
            </a:r>
            <a:r>
              <a:rPr lang="fr-FR" dirty="0"/>
              <a:t>peut, en aucun cas, justifier le lancement d’une nouvelle procédure avec les mêmes conditions </a:t>
            </a:r>
            <a:r>
              <a:rPr lang="fr-FR" dirty="0" smtClean="0"/>
              <a:t>du concours initial</a:t>
            </a:r>
            <a:r>
              <a:rPr lang="fr-FR" dirty="0"/>
              <a:t>, tant que les motifs d’annulation de concours </a:t>
            </a:r>
            <a:r>
              <a:rPr lang="fr-FR" dirty="0" smtClean="0"/>
              <a:t>persistent</a:t>
            </a:r>
            <a:r>
              <a:rPr lang="fr-FR" dirty="0"/>
              <a:t>.</a:t>
            </a:r>
          </a:p>
          <a:p>
            <a:pPr lvl="1"/>
            <a:endParaRPr lang="fr-FR" dirty="0"/>
          </a:p>
        </p:txBody>
      </p:sp>
    </p:spTree>
    <p:extLst>
      <p:ext uri="{BB962C8B-B14F-4D97-AF65-F5344CB8AC3E}">
        <p14:creationId xmlns:p14="http://schemas.microsoft.com/office/powerpoint/2010/main" val="4256057554"/>
      </p:ext>
    </p:extLst>
  </p:cSld>
  <p:clrMapOvr>
    <a:masterClrMapping/>
  </p:clrMapOvr>
  <p:transition>
    <p:split orient="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133 : Recours à la consultation architecturale négociée</a:t>
            </a:r>
          </a:p>
        </p:txBody>
      </p:sp>
      <p:sp>
        <p:nvSpPr>
          <p:cNvPr id="4" name="Espace réservé du texte 3"/>
          <p:cNvSpPr>
            <a:spLocks noGrp="1"/>
          </p:cNvSpPr>
          <p:nvPr>
            <p:ph type="body" sz="quarter" idx="13"/>
          </p:nvPr>
        </p:nvSpPr>
        <p:spPr/>
        <p:txBody>
          <a:bodyPr/>
          <a:lstStyle/>
          <a:p>
            <a:r>
              <a:rPr lang="fr-FR" dirty="0" smtClean="0"/>
              <a:t>La </a:t>
            </a:r>
            <a:r>
              <a:rPr lang="fr-FR" dirty="0"/>
              <a:t>précision que les négociations portent sur les délais d’exécution de la prestation et taux d’honoraires au lieu des </a:t>
            </a:r>
            <a:r>
              <a:rPr lang="fr-FR" dirty="0" smtClean="0"/>
              <a:t>honoraires ;</a:t>
            </a:r>
            <a:endParaRPr lang="fr-FR" dirty="0"/>
          </a:p>
          <a:p>
            <a:r>
              <a:rPr lang="fr-FR" dirty="0"/>
              <a:t>La précision que Les négociations font l’objet d’un rapport établi et signé par les membres du jury de négociation au lieu du maitre </a:t>
            </a:r>
            <a:r>
              <a:rPr lang="fr-FR" dirty="0" smtClean="0"/>
              <a:t>d’ouvrage ;</a:t>
            </a:r>
            <a:endParaRPr lang="fr-FR" dirty="0"/>
          </a:p>
          <a:p>
            <a:r>
              <a:rPr lang="fr-FR" dirty="0" smtClean="0"/>
              <a:t>L’ajout </a:t>
            </a:r>
            <a:r>
              <a:rPr lang="fr-FR" dirty="0"/>
              <a:t>de certains cas peuvent faire l’objet de consultation architecturale négociée sans publicité préalable et sans mise en concurrence tel que : la pénurie , la sécheresse, l’épidémie, la pandémie, l’épizootie, les maladies végétales dévastatrices, l’invasion d’acridiens ou à la survenance d’un événement mettant en péril la sécurité des réseaux et des installations, la santé du consommateur ou le patrimoine animal ou </a:t>
            </a:r>
            <a:r>
              <a:rPr lang="fr-FR" dirty="0" smtClean="0"/>
              <a:t>naturel</a:t>
            </a:r>
            <a:r>
              <a:rPr lang="fr-FR" dirty="0"/>
              <a:t> </a:t>
            </a:r>
            <a:r>
              <a:rPr lang="fr-FR" dirty="0" smtClean="0"/>
              <a:t>;</a:t>
            </a:r>
          </a:p>
          <a:p>
            <a:r>
              <a:rPr lang="fr-FR" dirty="0" smtClean="0"/>
              <a:t>Pour </a:t>
            </a:r>
            <a:r>
              <a:rPr lang="fr-FR" dirty="0"/>
              <a:t>le cas des marchés relatifs à la restauration des ouvrages traditionnels, historiques et ancien</a:t>
            </a:r>
            <a:r>
              <a:rPr lang="fr-FR" dirty="0" smtClean="0"/>
              <a:t>, la </a:t>
            </a:r>
            <a:r>
              <a:rPr lang="fr-FR" dirty="0"/>
              <a:t>consultation architecturale négociée sans publicité préalable et sans mise en </a:t>
            </a:r>
            <a:r>
              <a:rPr lang="fr-FR" dirty="0" smtClean="0"/>
              <a:t>concurrence nécessite </a:t>
            </a:r>
            <a:r>
              <a:rPr lang="fr-FR" dirty="0"/>
              <a:t>une expertise et un savoir-faire particuliers dans le </a:t>
            </a:r>
            <a:r>
              <a:rPr lang="fr-FR" dirty="0" smtClean="0"/>
              <a:t>domaine.</a:t>
            </a:r>
            <a:endParaRPr lang="fr-FR" dirty="0"/>
          </a:p>
          <a:p>
            <a:endParaRPr lang="fr-FR" dirty="0"/>
          </a:p>
        </p:txBody>
      </p:sp>
    </p:spTree>
    <p:extLst>
      <p:ext uri="{BB962C8B-B14F-4D97-AF65-F5344CB8AC3E}">
        <p14:creationId xmlns:p14="http://schemas.microsoft.com/office/powerpoint/2010/main" val="1584702327"/>
      </p:ext>
    </p:extLst>
  </p:cSld>
  <p:clrMapOvr>
    <a:masterClrMapping/>
  </p:clrMapOvr>
  <p:transition>
    <p:split orient="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p:txBody>
          <a:bodyPr/>
          <a:lstStyle/>
          <a:p>
            <a:pPr>
              <a:spcBef>
                <a:spcPts val="0"/>
              </a:spcBef>
              <a:spcAft>
                <a:spcPts val="0"/>
              </a:spcAft>
            </a:pPr>
            <a:r>
              <a:rPr lang="fr-FR" dirty="0"/>
              <a:t>Cadre de passation </a:t>
            </a:r>
            <a:endParaRPr lang="fr-FR" dirty="0" smtClean="0"/>
          </a:p>
          <a:p>
            <a:pPr>
              <a:spcBef>
                <a:spcPts val="0"/>
              </a:spcBef>
              <a:spcAft>
                <a:spcPts val="0"/>
              </a:spcAft>
            </a:pPr>
            <a:r>
              <a:rPr lang="fr-FR" dirty="0" smtClean="0"/>
              <a:t>des </a:t>
            </a:r>
            <a:r>
              <a:rPr lang="fr-FR" dirty="0"/>
              <a:t>prestations architecturales</a:t>
            </a:r>
          </a:p>
        </p:txBody>
      </p:sp>
      <p:sp>
        <p:nvSpPr>
          <p:cNvPr id="5" name="Espace réservé du texte 4"/>
          <p:cNvSpPr>
            <a:spLocks noGrp="1"/>
          </p:cNvSpPr>
          <p:nvPr>
            <p:ph type="body" sz="quarter" idx="11"/>
          </p:nvPr>
        </p:nvSpPr>
        <p:spPr/>
        <p:txBody>
          <a:bodyPr/>
          <a:lstStyle/>
          <a:p>
            <a:r>
              <a:rPr lang="fr-FR" dirty="0" smtClean="0"/>
              <a:t>Module N</a:t>
            </a:r>
            <a:r>
              <a:rPr lang="fr-FR" smtClean="0"/>
              <a:t>° 5</a:t>
            </a:r>
            <a:endParaRPr lang="fr-FR" dirty="0"/>
          </a:p>
        </p:txBody>
      </p:sp>
    </p:spTree>
    <p:extLst>
      <p:ext uri="{BB962C8B-B14F-4D97-AF65-F5344CB8AC3E}">
        <p14:creationId xmlns:p14="http://schemas.microsoft.com/office/powerpoint/2010/main" val="953472798"/>
      </p:ext>
    </p:extLst>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1"/>
          </p:nvPr>
        </p:nvSpPr>
        <p:spPr/>
        <p:txBody>
          <a:bodyPr/>
          <a:lstStyle/>
          <a:p>
            <a:pPr>
              <a:spcBef>
                <a:spcPts val="0"/>
              </a:spcBef>
            </a:pPr>
            <a:r>
              <a:rPr lang="fr-FR" dirty="0" smtClean="0"/>
              <a:t>Article </a:t>
            </a:r>
            <a:r>
              <a:rPr lang="fr-FR" dirty="0"/>
              <a:t>114 : Annulation de la consultation architecturale</a:t>
            </a:r>
          </a:p>
          <a:p>
            <a:pPr>
              <a:spcBef>
                <a:spcPts val="0"/>
              </a:spcBef>
            </a:pPr>
            <a:r>
              <a:rPr lang="fr-FR" dirty="0"/>
              <a:t>Article 116 : Programme du concours architectural</a:t>
            </a:r>
          </a:p>
          <a:p>
            <a:pPr>
              <a:spcBef>
                <a:spcPts val="0"/>
              </a:spcBef>
            </a:pPr>
            <a:r>
              <a:rPr lang="fr-FR" dirty="0"/>
              <a:t>Article118 : Information des concurrents</a:t>
            </a:r>
          </a:p>
          <a:p>
            <a:pPr>
              <a:spcBef>
                <a:spcPts val="0"/>
              </a:spcBef>
            </a:pPr>
            <a:r>
              <a:rPr lang="fr-FR" dirty="0"/>
              <a:t>Article 119 : Règlement du concours architectural</a:t>
            </a:r>
          </a:p>
          <a:p>
            <a:pPr>
              <a:spcBef>
                <a:spcPts val="0"/>
              </a:spcBef>
            </a:pPr>
            <a:r>
              <a:rPr lang="fr-FR" dirty="0"/>
              <a:t>Article 120 : Dossier du concours architectural</a:t>
            </a:r>
          </a:p>
          <a:p>
            <a:pPr>
              <a:spcBef>
                <a:spcPts val="0"/>
              </a:spcBef>
            </a:pPr>
            <a:r>
              <a:rPr lang="fr-FR" dirty="0"/>
              <a:t>Article 124 : Contenu, présentation et dépôt des dossiers des architectes</a:t>
            </a:r>
          </a:p>
          <a:p>
            <a:pPr>
              <a:spcBef>
                <a:spcPts val="0"/>
              </a:spcBef>
            </a:pPr>
            <a:r>
              <a:rPr lang="fr-FR" dirty="0"/>
              <a:t>Article 126 : Evaluation des projets des architectes à huis clos</a:t>
            </a:r>
          </a:p>
          <a:p>
            <a:pPr>
              <a:spcBef>
                <a:spcPts val="0"/>
              </a:spcBef>
            </a:pPr>
            <a:r>
              <a:rPr lang="fr-FR" dirty="0"/>
              <a:t>Article 128 : Evaluation des propositions financières à huis clos</a:t>
            </a:r>
          </a:p>
          <a:p>
            <a:pPr>
              <a:spcBef>
                <a:spcPts val="0"/>
              </a:spcBef>
            </a:pPr>
            <a:r>
              <a:rPr lang="fr-FR" dirty="0"/>
              <a:t>Article 132 : Annulation du concours architectural</a:t>
            </a:r>
          </a:p>
          <a:p>
            <a:pPr>
              <a:spcBef>
                <a:spcPts val="0"/>
              </a:spcBef>
            </a:pPr>
            <a:r>
              <a:rPr lang="fr-FR" dirty="0"/>
              <a:t>Article 133 : Recours à la consultation architecturale négociée</a:t>
            </a:r>
          </a:p>
          <a:p>
            <a:pPr>
              <a:spcBef>
                <a:spcPts val="0"/>
              </a:spcBef>
            </a:pPr>
            <a:endParaRPr lang="fr-FR" dirty="0"/>
          </a:p>
          <a:p>
            <a:pPr>
              <a:spcBef>
                <a:spcPts val="0"/>
              </a:spcBef>
            </a:pPr>
            <a:endParaRPr lang="fr-FR" dirty="0"/>
          </a:p>
        </p:txBody>
      </p:sp>
      <p:sp>
        <p:nvSpPr>
          <p:cNvPr id="4" name="Titre 3"/>
          <p:cNvSpPr>
            <a:spLocks noGrp="1"/>
          </p:cNvSpPr>
          <p:nvPr>
            <p:ph type="title"/>
          </p:nvPr>
        </p:nvSpPr>
        <p:spPr/>
        <p:txBody>
          <a:bodyPr/>
          <a:lstStyle/>
          <a:p>
            <a:r>
              <a:rPr lang="fr-FR" dirty="0" smtClean="0"/>
              <a:t>Plan de la présentation</a:t>
            </a:r>
            <a:endParaRPr lang="fr-FR" dirty="0"/>
          </a:p>
        </p:txBody>
      </p:sp>
    </p:spTree>
    <p:extLst>
      <p:ext uri="{BB962C8B-B14F-4D97-AF65-F5344CB8AC3E}">
        <p14:creationId xmlns:p14="http://schemas.microsoft.com/office/powerpoint/2010/main" val="219094823"/>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93 : Honoraires </a:t>
            </a:r>
            <a:r>
              <a:rPr lang="fr-FR" dirty="0"/>
              <a:t>des architectes</a:t>
            </a:r>
          </a:p>
        </p:txBody>
      </p:sp>
      <p:sp>
        <p:nvSpPr>
          <p:cNvPr id="3" name="Espace réservé du texte 2"/>
          <p:cNvSpPr>
            <a:spLocks noGrp="1"/>
          </p:cNvSpPr>
          <p:nvPr>
            <p:ph type="body" sz="quarter" idx="13"/>
          </p:nvPr>
        </p:nvSpPr>
        <p:spPr/>
        <p:txBody>
          <a:bodyPr/>
          <a:lstStyle/>
          <a:p>
            <a:r>
              <a:rPr lang="fr-FR" dirty="0"/>
              <a:t>La précision que les honoraires de l’architecte lui sont </a:t>
            </a:r>
            <a:r>
              <a:rPr lang="fr-FR" b="1" dirty="0"/>
              <a:t>payés exclusivement par l’organisme dont relève le maître d’ouvrage</a:t>
            </a:r>
            <a:r>
              <a:rPr lang="fr-FR" dirty="0"/>
              <a:t> ;</a:t>
            </a:r>
          </a:p>
          <a:p>
            <a:r>
              <a:rPr lang="fr-FR" dirty="0"/>
              <a:t>Les honoraires de l’architecte sont calculés selon la nature de la prestation :</a:t>
            </a:r>
          </a:p>
          <a:p>
            <a:pPr lvl="1"/>
            <a:r>
              <a:rPr lang="fr-FR" dirty="0"/>
              <a:t>pour les </a:t>
            </a:r>
            <a:r>
              <a:rPr lang="fr-FR" b="1" dirty="0"/>
              <a:t>prestations de construction neuve de bâtiments</a:t>
            </a:r>
            <a:r>
              <a:rPr lang="fr-FR" dirty="0"/>
              <a:t>, le taux d’honoraires de l’architecte ne peut être inférieur à </a:t>
            </a:r>
            <a:r>
              <a:rPr lang="fr-FR" dirty="0" smtClean="0"/>
              <a:t>4% </a:t>
            </a:r>
            <a:r>
              <a:rPr lang="fr-FR" dirty="0"/>
              <a:t>ni supérieur à </a:t>
            </a:r>
            <a:r>
              <a:rPr lang="fr-FR" dirty="0" smtClean="0"/>
              <a:t>6% </a:t>
            </a:r>
            <a:r>
              <a:rPr lang="fr-FR" dirty="0"/>
              <a:t>;</a:t>
            </a:r>
          </a:p>
          <a:p>
            <a:pPr lvl="1"/>
            <a:r>
              <a:rPr lang="fr-FR" dirty="0"/>
              <a:t>pour les </a:t>
            </a:r>
            <a:r>
              <a:rPr lang="fr-FR" b="1" dirty="0"/>
              <a:t>prestations de construction des ouvrages d’art, des hôpitaux, des établissements pénitentiaires, des amphithéâtres, des aéroports, des ports, des stades et autres ouvrages ou bâtiments similaires</a:t>
            </a:r>
            <a:r>
              <a:rPr lang="fr-FR" dirty="0"/>
              <a:t>, le taux d’honoraires de l’architecte ne peut être inférieur à </a:t>
            </a:r>
            <a:r>
              <a:rPr lang="fr-FR" dirty="0" smtClean="0"/>
              <a:t>4% </a:t>
            </a:r>
            <a:r>
              <a:rPr lang="fr-FR" dirty="0"/>
              <a:t>ni supérieur </a:t>
            </a:r>
            <a:r>
              <a:rPr lang="fr-FR" dirty="0" smtClean="0"/>
              <a:t>à 6% </a:t>
            </a:r>
            <a:r>
              <a:rPr lang="fr-FR" dirty="0"/>
              <a:t>;</a:t>
            </a:r>
          </a:p>
          <a:p>
            <a:pPr lvl="1"/>
            <a:r>
              <a:rPr lang="fr-FR" dirty="0"/>
              <a:t>pour les </a:t>
            </a:r>
            <a:r>
              <a:rPr lang="fr-FR" b="1" dirty="0"/>
              <a:t>prestations d’aménagement et d’entretien des bâtiments</a:t>
            </a:r>
            <a:r>
              <a:rPr lang="fr-FR" dirty="0"/>
              <a:t>, le taux d’honoraires de l’architecte ne peut être inférieur à </a:t>
            </a:r>
            <a:r>
              <a:rPr lang="fr-FR" dirty="0" smtClean="0"/>
              <a:t>3% </a:t>
            </a:r>
            <a:r>
              <a:rPr lang="fr-FR" dirty="0"/>
              <a:t>ni supérieur à </a:t>
            </a:r>
            <a:r>
              <a:rPr lang="fr-FR" dirty="0" smtClean="0"/>
              <a:t>4% </a:t>
            </a:r>
            <a:r>
              <a:rPr lang="fr-FR" dirty="0"/>
              <a:t>;</a:t>
            </a:r>
          </a:p>
          <a:p>
            <a:pPr lvl="1"/>
            <a:r>
              <a:rPr lang="fr-FR" dirty="0"/>
              <a:t>pour les </a:t>
            </a:r>
            <a:r>
              <a:rPr lang="fr-FR" b="1" dirty="0"/>
              <a:t>prestations de décoration et d’architecture d’intérieur</a:t>
            </a:r>
            <a:r>
              <a:rPr lang="fr-FR" dirty="0"/>
              <a:t>, le taux d’honoraires de l’architecte ne peut être inférieur à </a:t>
            </a:r>
            <a:r>
              <a:rPr lang="fr-FR" dirty="0" smtClean="0"/>
              <a:t>3% </a:t>
            </a:r>
            <a:r>
              <a:rPr lang="fr-FR" dirty="0"/>
              <a:t>ni supérieur à </a:t>
            </a:r>
            <a:r>
              <a:rPr lang="fr-FR" dirty="0" smtClean="0"/>
              <a:t>4% ;</a:t>
            </a:r>
          </a:p>
          <a:p>
            <a:pPr lvl="1"/>
            <a:r>
              <a:rPr lang="fr-FR" dirty="0" smtClean="0"/>
              <a:t>pour </a:t>
            </a:r>
            <a:r>
              <a:rPr lang="fr-FR" dirty="0"/>
              <a:t>le cas des </a:t>
            </a:r>
            <a:r>
              <a:rPr lang="fr-FR" b="1" dirty="0"/>
              <a:t>marchés relatifs à la restauration des ouvrages traditionnels, historiques et ancien</a:t>
            </a:r>
            <a:r>
              <a:rPr lang="fr-FR" dirty="0"/>
              <a:t>, les honoraires de l’architecte ne peuvent être inférieurs à 5% ni supérieurs à 8</a:t>
            </a:r>
            <a:r>
              <a:rPr lang="fr-FR" dirty="0" smtClean="0"/>
              <a:t>%.</a:t>
            </a:r>
            <a:endParaRPr lang="fr-FR" dirty="0"/>
          </a:p>
        </p:txBody>
      </p:sp>
    </p:spTree>
    <p:extLst>
      <p:ext uri="{BB962C8B-B14F-4D97-AF65-F5344CB8AC3E}">
        <p14:creationId xmlns:p14="http://schemas.microsoft.com/office/powerpoint/2010/main" val="3010144202"/>
      </p:ext>
    </p:extLst>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94 : Modes </a:t>
            </a:r>
            <a:r>
              <a:rPr lang="fr-FR" dirty="0"/>
              <a:t>de passation</a:t>
            </a:r>
          </a:p>
        </p:txBody>
      </p:sp>
      <p:sp>
        <p:nvSpPr>
          <p:cNvPr id="3" name="Espace réservé du texte 2"/>
          <p:cNvSpPr>
            <a:spLocks noGrp="1"/>
          </p:cNvSpPr>
          <p:nvPr>
            <p:ph type="body" sz="quarter" idx="13"/>
          </p:nvPr>
        </p:nvSpPr>
        <p:spPr/>
        <p:txBody>
          <a:bodyPr/>
          <a:lstStyle/>
          <a:p>
            <a:r>
              <a:rPr lang="fr-FR" dirty="0"/>
              <a:t>L</a:t>
            </a:r>
            <a:r>
              <a:rPr lang="fr-FR" dirty="0" smtClean="0"/>
              <a:t>a modification du seuil requis pour le recours aux prestations architecturales :</a:t>
            </a:r>
          </a:p>
          <a:p>
            <a:pPr lvl="1"/>
            <a:r>
              <a:rPr lang="fr-FR" dirty="0" smtClean="0"/>
              <a:t>de recours à la </a:t>
            </a:r>
            <a:r>
              <a:rPr lang="fr-FR" dirty="0"/>
              <a:t>consultation </a:t>
            </a:r>
            <a:r>
              <a:rPr lang="fr-FR" dirty="0" smtClean="0"/>
              <a:t>architecturale ouverte pour couvrir les projets </a:t>
            </a:r>
            <a:r>
              <a:rPr lang="fr-FR" dirty="0"/>
              <a:t>dont le budget global prévisionnel des travaux est inférieur ou égal à </a:t>
            </a:r>
            <a:r>
              <a:rPr lang="fr-FR" dirty="0" smtClean="0"/>
              <a:t>30.000.000 </a:t>
            </a:r>
            <a:r>
              <a:rPr lang="fr-FR" dirty="0"/>
              <a:t>de dirhams HT </a:t>
            </a:r>
            <a:r>
              <a:rPr lang="fr-FR" dirty="0" smtClean="0"/>
              <a:t>;</a:t>
            </a:r>
          </a:p>
          <a:p>
            <a:pPr lvl="1"/>
            <a:r>
              <a:rPr lang="fr-FR" dirty="0"/>
              <a:t>de recours </a:t>
            </a:r>
            <a:r>
              <a:rPr lang="fr-FR" dirty="0" smtClean="0"/>
              <a:t>au concours architectural pour </a:t>
            </a:r>
            <a:r>
              <a:rPr lang="fr-FR" dirty="0"/>
              <a:t>couvrir les projets dont le budget global prévisionnel des travaux est </a:t>
            </a:r>
            <a:r>
              <a:rPr lang="fr-FR" dirty="0" smtClean="0"/>
              <a:t>supérieur à 30.000.000 </a:t>
            </a:r>
            <a:r>
              <a:rPr lang="fr-FR" dirty="0"/>
              <a:t>de </a:t>
            </a:r>
            <a:r>
              <a:rPr lang="fr-FR" dirty="0" smtClean="0"/>
              <a:t>dirhams HT ;</a:t>
            </a:r>
          </a:p>
          <a:p>
            <a:pPr lvl="1"/>
            <a:r>
              <a:rPr lang="fr-FR" dirty="0"/>
              <a:t>p</a:t>
            </a:r>
            <a:r>
              <a:rPr lang="fr-FR" dirty="0" smtClean="0"/>
              <a:t>our </a:t>
            </a:r>
            <a:r>
              <a:rPr lang="fr-FR" dirty="0"/>
              <a:t>les Marchés relatifs à la restauration des ouvrages traditionnels, historiques et ancien la consultation architecturale ouverte pour les projets dont le budget global prévisionnel est inférieur ou égal à</a:t>
            </a:r>
            <a:r>
              <a:rPr lang="fr-FR" dirty="0" smtClean="0"/>
              <a:t> </a:t>
            </a:r>
            <a:r>
              <a:rPr lang="fr-FR" dirty="0"/>
              <a:t>50.000.000 de dirhams </a:t>
            </a:r>
            <a:r>
              <a:rPr lang="fr-FR" dirty="0" smtClean="0"/>
              <a:t>HT ;</a:t>
            </a:r>
          </a:p>
          <a:p>
            <a:pPr lvl="1"/>
            <a:r>
              <a:rPr lang="fr-FR" dirty="0" smtClean="0"/>
              <a:t>pour </a:t>
            </a:r>
            <a:r>
              <a:rPr lang="fr-FR" dirty="0"/>
              <a:t>les Marchés relatifs à la restauration des ouvrages traditionnels, historiques et ancien </a:t>
            </a:r>
            <a:r>
              <a:rPr lang="fr-FR" dirty="0" smtClean="0"/>
              <a:t>le </a:t>
            </a:r>
            <a:r>
              <a:rPr lang="fr-FR" dirty="0"/>
              <a:t>au concours architectural </a:t>
            </a:r>
            <a:r>
              <a:rPr lang="fr-FR" dirty="0" smtClean="0"/>
              <a:t>pour </a:t>
            </a:r>
            <a:r>
              <a:rPr lang="fr-FR" dirty="0"/>
              <a:t>les projets dont le budget global prévisionnel est supérieur à </a:t>
            </a:r>
            <a:r>
              <a:rPr lang="fr-FR" dirty="0" smtClean="0"/>
              <a:t>50.000.000 </a:t>
            </a:r>
            <a:r>
              <a:rPr lang="fr-FR" dirty="0"/>
              <a:t>de dirhams </a:t>
            </a:r>
            <a:r>
              <a:rPr lang="fr-FR" dirty="0" smtClean="0"/>
              <a:t>HT</a:t>
            </a:r>
            <a:r>
              <a:rPr lang="fr-FR" dirty="0"/>
              <a:t>.</a:t>
            </a:r>
          </a:p>
        </p:txBody>
      </p:sp>
    </p:spTree>
    <p:extLst>
      <p:ext uri="{BB962C8B-B14F-4D97-AF65-F5344CB8AC3E}">
        <p14:creationId xmlns:p14="http://schemas.microsoft.com/office/powerpoint/2010/main" val="2523418611"/>
      </p:ext>
    </p:extLst>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94 : Modes </a:t>
            </a:r>
            <a:r>
              <a:rPr lang="fr-FR" dirty="0"/>
              <a:t>de passation</a:t>
            </a:r>
          </a:p>
        </p:txBody>
      </p:sp>
      <p:sp>
        <p:nvSpPr>
          <p:cNvPr id="3" name="Espace réservé du texte 2"/>
          <p:cNvSpPr>
            <a:spLocks noGrp="1"/>
          </p:cNvSpPr>
          <p:nvPr>
            <p:ph type="body" sz="quarter" idx="13"/>
          </p:nvPr>
        </p:nvSpPr>
        <p:spPr/>
        <p:txBody>
          <a:bodyPr/>
          <a:lstStyle/>
          <a:p>
            <a:r>
              <a:rPr lang="fr-FR" dirty="0" smtClean="0"/>
              <a:t>L'introduction </a:t>
            </a:r>
            <a:r>
              <a:rPr lang="fr-FR" dirty="0"/>
              <a:t>de </a:t>
            </a:r>
            <a:r>
              <a:rPr lang="fr-FR" b="1" dirty="0" smtClean="0">
                <a:solidFill>
                  <a:srgbClr val="FF0000"/>
                </a:solidFill>
              </a:rPr>
              <a:t>nouveaux modes </a:t>
            </a:r>
            <a:r>
              <a:rPr lang="fr-FR" b="1" dirty="0">
                <a:solidFill>
                  <a:srgbClr val="FF0000"/>
                </a:solidFill>
              </a:rPr>
              <a:t>de passation </a:t>
            </a:r>
            <a:r>
              <a:rPr lang="fr-FR" dirty="0"/>
              <a:t>des contrats relatifs aux prestations architecturales </a:t>
            </a:r>
            <a:r>
              <a:rPr lang="fr-FR" dirty="0" smtClean="0"/>
              <a:t>:</a:t>
            </a:r>
          </a:p>
          <a:p>
            <a:pPr lvl="1"/>
            <a:r>
              <a:rPr lang="fr-FR" dirty="0" smtClean="0"/>
              <a:t>le </a:t>
            </a:r>
            <a:r>
              <a:rPr lang="fr-FR" dirty="0"/>
              <a:t>recours à la consultation </a:t>
            </a:r>
            <a:r>
              <a:rPr lang="fr-FR" b="1" dirty="0"/>
              <a:t>architecturale ouverte </a:t>
            </a:r>
            <a:r>
              <a:rPr lang="fr-FR" b="1" dirty="0">
                <a:solidFill>
                  <a:srgbClr val="FF0000"/>
                </a:solidFill>
              </a:rPr>
              <a:t>simplifiée</a:t>
            </a:r>
            <a:r>
              <a:rPr lang="fr-FR" b="1" dirty="0"/>
              <a:t> </a:t>
            </a:r>
            <a:r>
              <a:rPr lang="fr-FR" dirty="0"/>
              <a:t>concerne </a:t>
            </a:r>
            <a:r>
              <a:rPr lang="fr-FR" dirty="0" smtClean="0"/>
              <a:t>:</a:t>
            </a:r>
          </a:p>
          <a:p>
            <a:pPr lvl="2">
              <a:spcBef>
                <a:spcPts val="0"/>
              </a:spcBef>
            </a:pPr>
            <a:r>
              <a:rPr lang="fr-FR" dirty="0" smtClean="0"/>
              <a:t>les architectes débutants</a:t>
            </a:r>
            <a:r>
              <a:rPr lang="fr-FR" dirty="0"/>
              <a:t> dont </a:t>
            </a:r>
            <a:r>
              <a:rPr lang="fr-FR" dirty="0" smtClean="0"/>
              <a:t>l’ancienneté </a:t>
            </a:r>
            <a:r>
              <a:rPr lang="fr-FR" dirty="0"/>
              <a:t>dans l’exercice de la profession d’architecte, à titre libéral, ne dépasse pas cinq </a:t>
            </a:r>
            <a:r>
              <a:rPr lang="fr-FR" dirty="0" smtClean="0"/>
              <a:t>ans ;</a:t>
            </a:r>
            <a:endParaRPr lang="fr-FR" dirty="0"/>
          </a:p>
          <a:p>
            <a:pPr lvl="2">
              <a:spcBef>
                <a:spcPts val="0"/>
              </a:spcBef>
            </a:pPr>
            <a:r>
              <a:rPr lang="fr-FR" dirty="0" smtClean="0"/>
              <a:t>les </a:t>
            </a:r>
            <a:r>
              <a:rPr lang="fr-FR" dirty="0"/>
              <a:t>projets dont le budget global prévisionnel des travaux est inférieur ou égal à </a:t>
            </a:r>
            <a:r>
              <a:rPr lang="fr-FR" dirty="0" smtClean="0"/>
              <a:t>3.000.000 </a:t>
            </a:r>
            <a:r>
              <a:rPr lang="fr-FR" dirty="0"/>
              <a:t>de dirhams </a:t>
            </a:r>
            <a:r>
              <a:rPr lang="fr-FR" dirty="0" smtClean="0"/>
              <a:t>HT ;</a:t>
            </a:r>
          </a:p>
          <a:p>
            <a:pPr lvl="2">
              <a:spcBef>
                <a:spcPts val="0"/>
              </a:spcBef>
            </a:pPr>
            <a:r>
              <a:rPr lang="fr-FR" dirty="0" smtClean="0"/>
              <a:t>le jury de la consultation architecturale ouverte simplifiée est composé du président et de deux membres désignés par le maître d’ouvrage dont l’un au moins est architecte, d’un représentant de la Trésorerie Générale du Royaume ou d’un représentant du </a:t>
            </a:r>
            <a:r>
              <a:rPr lang="fr-FR" dirty="0" smtClean="0"/>
              <a:t>ministre </a:t>
            </a:r>
            <a:r>
              <a:rPr lang="fr-FR" dirty="0" smtClean="0"/>
              <a:t>chargé des finances.</a:t>
            </a:r>
          </a:p>
          <a:p>
            <a:endParaRPr lang="fr-FR" dirty="0" smtClean="0"/>
          </a:p>
          <a:p>
            <a:endParaRPr lang="fr-FR" dirty="0" smtClean="0"/>
          </a:p>
          <a:p>
            <a:pPr lvl="1"/>
            <a:endParaRPr lang="fr-FR" dirty="0"/>
          </a:p>
          <a:p>
            <a:endParaRPr lang="fr-FR" dirty="0"/>
          </a:p>
        </p:txBody>
      </p:sp>
    </p:spTree>
    <p:extLst>
      <p:ext uri="{BB962C8B-B14F-4D97-AF65-F5344CB8AC3E}">
        <p14:creationId xmlns:p14="http://schemas.microsoft.com/office/powerpoint/2010/main" val="3867942039"/>
      </p:ext>
    </p:extLst>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94 : Modes </a:t>
            </a:r>
            <a:r>
              <a:rPr lang="fr-FR" dirty="0"/>
              <a:t>de passation</a:t>
            </a:r>
          </a:p>
        </p:txBody>
      </p:sp>
      <p:sp>
        <p:nvSpPr>
          <p:cNvPr id="3" name="Espace réservé du texte 2"/>
          <p:cNvSpPr>
            <a:spLocks noGrp="1"/>
          </p:cNvSpPr>
          <p:nvPr>
            <p:ph type="body" sz="quarter" idx="13"/>
          </p:nvPr>
        </p:nvSpPr>
        <p:spPr/>
        <p:txBody>
          <a:bodyPr/>
          <a:lstStyle/>
          <a:p>
            <a:pPr lvl="1"/>
            <a:r>
              <a:rPr lang="fr-FR" dirty="0"/>
              <a:t>La consultation architecturale est </a:t>
            </a:r>
            <a:r>
              <a:rPr lang="fr-FR" b="1" dirty="0" smtClean="0">
                <a:solidFill>
                  <a:srgbClr val="FF0000"/>
                </a:solidFill>
              </a:rPr>
              <a:t>restreinte </a:t>
            </a:r>
            <a:r>
              <a:rPr lang="fr-FR" dirty="0" smtClean="0"/>
              <a:t>concerne</a:t>
            </a:r>
            <a:r>
              <a:rPr lang="fr-FR" dirty="0" smtClean="0">
                <a:solidFill>
                  <a:srgbClr val="FF0000"/>
                </a:solidFill>
              </a:rPr>
              <a:t> </a:t>
            </a:r>
            <a:r>
              <a:rPr lang="fr-FR" dirty="0" smtClean="0"/>
              <a:t>:</a:t>
            </a:r>
          </a:p>
          <a:p>
            <a:pPr lvl="2"/>
            <a:r>
              <a:rPr lang="fr-FR" dirty="0" smtClean="0"/>
              <a:t>les </a:t>
            </a:r>
            <a:r>
              <a:rPr lang="fr-FR" dirty="0"/>
              <a:t>architectes que le maître d’ouvrage décide de consulter </a:t>
            </a:r>
            <a:r>
              <a:rPr lang="fr-FR" dirty="0" smtClean="0"/>
              <a:t>:</a:t>
            </a:r>
          </a:p>
          <a:p>
            <a:pPr lvl="3"/>
            <a:r>
              <a:rPr lang="fr-FR" dirty="0" smtClean="0"/>
              <a:t>dont le nombre ne </a:t>
            </a:r>
            <a:r>
              <a:rPr lang="fr-FR" dirty="0"/>
              <a:t>doit pas être inférieur à cinq </a:t>
            </a:r>
            <a:r>
              <a:rPr lang="fr-FR" dirty="0" smtClean="0"/>
              <a:t>;</a:t>
            </a:r>
          </a:p>
          <a:p>
            <a:pPr lvl="3"/>
            <a:r>
              <a:rPr lang="fr-FR" dirty="0" smtClean="0"/>
              <a:t>dont </a:t>
            </a:r>
            <a:r>
              <a:rPr lang="fr-FR" dirty="0"/>
              <a:t>deux au moins doivent être implantés dans la région concernée par le </a:t>
            </a:r>
            <a:r>
              <a:rPr lang="fr-FR" dirty="0" smtClean="0"/>
              <a:t>projet.</a:t>
            </a:r>
          </a:p>
          <a:p>
            <a:pPr marL="1343802" lvl="3" indent="0">
              <a:buNone/>
            </a:pPr>
            <a:endParaRPr lang="fr-FR" dirty="0" smtClean="0"/>
          </a:p>
          <a:p>
            <a:pPr lvl="2"/>
            <a:r>
              <a:rPr lang="fr-FR" dirty="0" smtClean="0"/>
              <a:t>les </a:t>
            </a:r>
            <a:r>
              <a:rPr lang="fr-FR" b="1" dirty="0"/>
              <a:t>projets portant sur l’aménagement et l’entretien de bâtiments </a:t>
            </a:r>
            <a:r>
              <a:rPr lang="fr-FR" dirty="0"/>
              <a:t>dont le budget global prévisionnel des travaux est inférieur ou égal à </a:t>
            </a:r>
            <a:r>
              <a:rPr lang="fr-FR" dirty="0" smtClean="0"/>
              <a:t>10.000.000 </a:t>
            </a:r>
            <a:r>
              <a:rPr lang="fr-FR" dirty="0"/>
              <a:t>de dirhams hors </a:t>
            </a:r>
            <a:r>
              <a:rPr lang="fr-FR" dirty="0" smtClean="0"/>
              <a:t>taxes</a:t>
            </a:r>
            <a:r>
              <a:rPr lang="fr-FR" dirty="0"/>
              <a:t>.</a:t>
            </a:r>
            <a:endParaRPr lang="fr-FR" dirty="0" smtClean="0"/>
          </a:p>
          <a:p>
            <a:pPr lvl="1"/>
            <a:r>
              <a:rPr lang="fr-FR" dirty="0" smtClean="0"/>
              <a:t>la consultation </a:t>
            </a:r>
            <a:r>
              <a:rPr lang="fr-FR" b="1" dirty="0"/>
              <a:t>architecturale </a:t>
            </a:r>
            <a:r>
              <a:rPr lang="fr-FR" b="1" dirty="0" smtClean="0"/>
              <a:t>groupée</a:t>
            </a:r>
            <a:r>
              <a:rPr lang="fr-FR" dirty="0" smtClean="0"/>
              <a:t> :</a:t>
            </a:r>
          </a:p>
          <a:p>
            <a:pPr lvl="2"/>
            <a:r>
              <a:rPr lang="fr-FR" dirty="0" smtClean="0"/>
              <a:t>concerne : </a:t>
            </a:r>
          </a:p>
          <a:p>
            <a:pPr lvl="3"/>
            <a:r>
              <a:rPr lang="fr-FR" dirty="0" smtClean="0"/>
              <a:t>soit </a:t>
            </a:r>
            <a:r>
              <a:rPr lang="fr-FR" b="1" dirty="0" smtClean="0"/>
              <a:t>deux </a:t>
            </a:r>
            <a:r>
              <a:rPr lang="fr-FR" b="1" dirty="0"/>
              <a:t>ou à plusieurs maîtres d’ouvrage </a:t>
            </a:r>
            <a:r>
              <a:rPr lang="fr-FR" dirty="0"/>
              <a:t>de coordonner la réalisation de leurs prestations architecturales, relatives aux </a:t>
            </a:r>
            <a:r>
              <a:rPr lang="fr-FR" b="1" dirty="0"/>
              <a:t>petits projets de même nature</a:t>
            </a:r>
            <a:r>
              <a:rPr lang="fr-FR" dirty="0"/>
              <a:t>, dans le cadre d’un collectif de maîtres d’ouvrage </a:t>
            </a:r>
            <a:r>
              <a:rPr lang="fr-FR" dirty="0" smtClean="0"/>
              <a:t>(article 155) ;</a:t>
            </a:r>
          </a:p>
          <a:p>
            <a:pPr lvl="3"/>
            <a:r>
              <a:rPr lang="fr-FR" dirty="0" smtClean="0"/>
              <a:t>soit </a:t>
            </a:r>
            <a:r>
              <a:rPr lang="fr-FR" b="1" dirty="0" smtClean="0"/>
              <a:t>un </a:t>
            </a:r>
            <a:r>
              <a:rPr lang="fr-FR" b="1" dirty="0"/>
              <a:t>seul maître d’ouvrage </a:t>
            </a:r>
            <a:r>
              <a:rPr lang="fr-FR" dirty="0"/>
              <a:t>de réaliser une prestation architecturale pour plusieurs </a:t>
            </a:r>
            <a:r>
              <a:rPr lang="fr-FR" b="1" dirty="0"/>
              <a:t>petits projets à caractère répétitif </a:t>
            </a:r>
            <a:r>
              <a:rPr lang="fr-FR" dirty="0"/>
              <a:t>et de même </a:t>
            </a:r>
            <a:r>
              <a:rPr lang="fr-FR" dirty="0" smtClean="0"/>
              <a:t>nature.</a:t>
            </a:r>
          </a:p>
          <a:p>
            <a:pPr marL="1343802" lvl="3" indent="0">
              <a:buNone/>
            </a:pPr>
            <a:endParaRPr lang="fr-FR" dirty="0"/>
          </a:p>
          <a:p>
            <a:pPr lvl="2"/>
            <a:r>
              <a:rPr lang="fr-FR" dirty="0"/>
              <a:t>le budget prévisionnel cumulé des travaux est inférieur ou égal à </a:t>
            </a:r>
            <a:r>
              <a:rPr lang="fr-FR" dirty="0" smtClean="0"/>
              <a:t>10.000.000 DH HT.</a:t>
            </a:r>
            <a:endParaRPr lang="fr-FR" dirty="0"/>
          </a:p>
          <a:p>
            <a:endParaRPr lang="fr-FR" dirty="0"/>
          </a:p>
        </p:txBody>
      </p:sp>
    </p:spTree>
    <p:extLst>
      <p:ext uri="{BB962C8B-B14F-4D97-AF65-F5344CB8AC3E}">
        <p14:creationId xmlns:p14="http://schemas.microsoft.com/office/powerpoint/2010/main" val="2220908689"/>
      </p:ext>
    </p:extLst>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95 : Programme </a:t>
            </a:r>
            <a:r>
              <a:rPr lang="fr-FR" dirty="0"/>
              <a:t>de la consultation architecturale ouverte</a:t>
            </a:r>
          </a:p>
        </p:txBody>
      </p:sp>
      <p:sp>
        <p:nvSpPr>
          <p:cNvPr id="3" name="Espace réservé du texte 2"/>
          <p:cNvSpPr>
            <a:spLocks noGrp="1"/>
          </p:cNvSpPr>
          <p:nvPr>
            <p:ph type="body" sz="quarter" idx="13"/>
          </p:nvPr>
        </p:nvSpPr>
        <p:spPr/>
        <p:txBody>
          <a:bodyPr/>
          <a:lstStyle/>
          <a:p>
            <a:r>
              <a:rPr lang="fr-FR" dirty="0"/>
              <a:t>Le programme doit être signé par le maître d’ouvrage et un architecte de l’administration avant le lancement de la procédure de consultation </a:t>
            </a:r>
            <a:r>
              <a:rPr lang="fr-FR" dirty="0" smtClean="0"/>
              <a:t>architecturale ;</a:t>
            </a:r>
            <a:endParaRPr lang="fr-FR" dirty="0"/>
          </a:p>
          <a:p>
            <a:r>
              <a:rPr lang="fr-FR" dirty="0" smtClean="0"/>
              <a:t>L’ajout de certaines pièces </a:t>
            </a:r>
            <a:r>
              <a:rPr lang="fr-FR" dirty="0"/>
              <a:t>et documents qui doivent être </a:t>
            </a:r>
            <a:r>
              <a:rPr lang="fr-FR" dirty="0" smtClean="0"/>
              <a:t>joints </a:t>
            </a:r>
            <a:r>
              <a:rPr lang="fr-FR" dirty="0"/>
              <a:t>au programme de la consultation </a:t>
            </a:r>
            <a:r>
              <a:rPr lang="fr-FR" dirty="0" smtClean="0"/>
              <a:t>architecturale :</a:t>
            </a:r>
            <a:endParaRPr lang="fr-FR" dirty="0"/>
          </a:p>
          <a:p>
            <a:pPr lvl="1" algn="just">
              <a:spcAft>
                <a:spcPts val="0"/>
              </a:spcAft>
            </a:pPr>
            <a:r>
              <a:rPr lang="fr-FR" dirty="0">
                <a:ea typeface="+mn-ea"/>
              </a:rPr>
              <a:t>le document attestant l’assainissement de l’assiette foncière  ;</a:t>
            </a:r>
          </a:p>
          <a:p>
            <a:pPr lvl="1" algn="just">
              <a:spcAft>
                <a:spcPts val="0"/>
              </a:spcAft>
            </a:pPr>
            <a:r>
              <a:rPr lang="fr-FR" dirty="0">
                <a:ea typeface="+mn-ea"/>
              </a:rPr>
              <a:t>le plan côté ;</a:t>
            </a:r>
          </a:p>
          <a:p>
            <a:pPr lvl="1" algn="just">
              <a:spcAft>
                <a:spcPts val="0"/>
              </a:spcAft>
            </a:pPr>
            <a:r>
              <a:rPr lang="fr-FR" dirty="0">
                <a:ea typeface="+mn-ea"/>
              </a:rPr>
              <a:t>la note de renseignement délivrée par l’agence urbaine ;</a:t>
            </a:r>
          </a:p>
          <a:p>
            <a:pPr lvl="1" algn="just">
              <a:spcAft>
                <a:spcPts val="0"/>
              </a:spcAft>
            </a:pPr>
            <a:r>
              <a:rPr lang="fr-FR" dirty="0">
                <a:ea typeface="+mn-ea"/>
              </a:rPr>
              <a:t>tout autre document, en lien avec le projet, prévu par </a:t>
            </a:r>
            <a:r>
              <a:rPr lang="ar-SA" dirty="0">
                <a:ea typeface="+mn-ea"/>
              </a:rPr>
              <a:t>‎</a:t>
            </a:r>
            <a:r>
              <a:rPr lang="fr-FR" dirty="0">
                <a:ea typeface="+mn-ea"/>
              </a:rPr>
              <a:t>la loi n° 66-12 relative au contrôle et à la répression des infractions en matière d’urbanisme et de construction.</a:t>
            </a:r>
          </a:p>
          <a:p>
            <a:pPr lvl="1" algn="just">
              <a:spcAft>
                <a:spcPts val="0"/>
              </a:spcAft>
            </a:pPr>
            <a:endParaRPr lang="fr-FR" dirty="0" smtClean="0">
              <a:latin typeface="Times New Roman"/>
              <a:ea typeface="Calibri"/>
              <a:cs typeface="Simplified Arabic"/>
            </a:endParaRPr>
          </a:p>
          <a:p>
            <a:r>
              <a:rPr lang="fr-FR" dirty="0"/>
              <a:t>Le programme de la consultation architecturale ouverte doit prévoir </a:t>
            </a:r>
            <a:r>
              <a:rPr lang="fr-FR" b="1" dirty="0"/>
              <a:t>l’allocation de primes aux trois projets les mieux classés </a:t>
            </a:r>
            <a:r>
              <a:rPr lang="fr-FR" dirty="0"/>
              <a:t>parmi les projets retenus et en fixe le montant.</a:t>
            </a:r>
          </a:p>
          <a:p>
            <a:r>
              <a:rPr lang="fr-FR" dirty="0"/>
              <a:t>La précision que la prime octroyée au lauréat titulaire du contrat d’architecte est déduite des honoraires qui lui sont dus au titre dudit </a:t>
            </a:r>
            <a:r>
              <a:rPr lang="fr-FR" dirty="0" smtClean="0"/>
              <a:t>contrat</a:t>
            </a:r>
            <a:r>
              <a:rPr lang="fr-FR" dirty="0" smtClean="0">
                <a:latin typeface="Times New Roman"/>
                <a:ea typeface="Calibri"/>
                <a:cs typeface="Simplified Arabic"/>
              </a:rPr>
              <a:t>.</a:t>
            </a:r>
            <a:endParaRPr lang="fr-FR" dirty="0"/>
          </a:p>
        </p:txBody>
      </p:sp>
    </p:spTree>
    <p:extLst>
      <p:ext uri="{BB962C8B-B14F-4D97-AF65-F5344CB8AC3E}">
        <p14:creationId xmlns:p14="http://schemas.microsoft.com/office/powerpoint/2010/main" val="1780832379"/>
      </p:ext>
    </p:extLst>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96 : Publicité de la consultation architecturale</a:t>
            </a:r>
          </a:p>
        </p:txBody>
      </p:sp>
      <p:sp>
        <p:nvSpPr>
          <p:cNvPr id="3" name="Espace réservé du texte 2"/>
          <p:cNvSpPr>
            <a:spLocks noGrp="1"/>
          </p:cNvSpPr>
          <p:nvPr>
            <p:ph type="body" sz="quarter" idx="13"/>
          </p:nvPr>
        </p:nvSpPr>
        <p:spPr/>
        <p:txBody>
          <a:bodyPr/>
          <a:lstStyle/>
          <a:p>
            <a:r>
              <a:rPr lang="fr-FR" dirty="0" smtClean="0"/>
              <a:t>Le report de programmation de la </a:t>
            </a:r>
            <a:r>
              <a:rPr lang="fr-FR" dirty="0"/>
              <a:t>réunion ou de la visite des lieux </a:t>
            </a:r>
            <a:r>
              <a:rPr lang="fr-FR" b="1" dirty="0" smtClean="0"/>
              <a:t>doit intervenir au </a:t>
            </a:r>
            <a:r>
              <a:rPr lang="fr-FR" b="1" dirty="0"/>
              <a:t>cours du </a:t>
            </a:r>
            <a:r>
              <a:rPr lang="fr-FR" b="1" dirty="0">
                <a:solidFill>
                  <a:srgbClr val="FF0000"/>
                </a:solidFill>
              </a:rPr>
              <a:t>dernier tiers du délai de publicité </a:t>
            </a:r>
            <a:r>
              <a:rPr lang="fr-FR" dirty="0"/>
              <a:t>et au plus tard cinq jours avant la date prévue pour l’ouverture des plis relatif à la </a:t>
            </a:r>
            <a:r>
              <a:rPr lang="fr-FR" b="1" dirty="0"/>
              <a:t>consultation</a:t>
            </a:r>
            <a:r>
              <a:rPr lang="fr-FR" dirty="0"/>
              <a:t> </a:t>
            </a:r>
            <a:r>
              <a:rPr lang="fr-FR" b="1" dirty="0"/>
              <a:t>architecturale </a:t>
            </a:r>
            <a:r>
              <a:rPr lang="fr-FR" b="1" dirty="0" smtClean="0"/>
              <a:t>ouverte </a:t>
            </a:r>
            <a:r>
              <a:rPr lang="fr-FR" dirty="0" smtClean="0"/>
              <a:t>;</a:t>
            </a:r>
            <a:endParaRPr lang="fr-FR" dirty="0"/>
          </a:p>
          <a:p>
            <a:r>
              <a:rPr lang="fr-FR" dirty="0" smtClean="0"/>
              <a:t>L’avis </a:t>
            </a:r>
            <a:r>
              <a:rPr lang="fr-FR" dirty="0"/>
              <a:t>de la consultation </a:t>
            </a:r>
            <a:r>
              <a:rPr lang="fr-FR" b="1" dirty="0" smtClean="0"/>
              <a:t>architecturale </a:t>
            </a:r>
            <a:r>
              <a:rPr lang="fr-FR" b="1" dirty="0"/>
              <a:t>ouverte </a:t>
            </a:r>
            <a:r>
              <a:rPr lang="fr-FR" b="1" dirty="0" smtClean="0"/>
              <a:t>simplifiée </a:t>
            </a:r>
            <a:r>
              <a:rPr lang="fr-FR" dirty="0" smtClean="0"/>
              <a:t>:</a:t>
            </a:r>
          </a:p>
          <a:p>
            <a:pPr lvl="1"/>
            <a:r>
              <a:rPr lang="fr-FR" dirty="0" smtClean="0"/>
              <a:t>est publié dans </a:t>
            </a:r>
            <a:r>
              <a:rPr lang="fr-FR" dirty="0"/>
              <a:t>un journal à diffusion nationale et sur le portail des marchés </a:t>
            </a:r>
            <a:r>
              <a:rPr lang="fr-FR" dirty="0" smtClean="0"/>
              <a:t>publics</a:t>
            </a:r>
            <a:r>
              <a:rPr lang="fr-FR" dirty="0"/>
              <a:t> </a:t>
            </a:r>
            <a:r>
              <a:rPr lang="fr-FR" dirty="0" smtClean="0"/>
              <a:t>;</a:t>
            </a:r>
          </a:p>
          <a:p>
            <a:pPr lvl="1"/>
            <a:r>
              <a:rPr lang="fr-FR" dirty="0" smtClean="0"/>
              <a:t>le délai </a:t>
            </a:r>
            <a:r>
              <a:rPr lang="fr-FR" dirty="0"/>
              <a:t>de publicité </a:t>
            </a:r>
            <a:r>
              <a:rPr lang="fr-FR" dirty="0" smtClean="0"/>
              <a:t>est </a:t>
            </a:r>
            <a:r>
              <a:rPr lang="fr-FR" dirty="0"/>
              <a:t>de </a:t>
            </a:r>
            <a:r>
              <a:rPr lang="fr-FR" dirty="0" smtClean="0"/>
              <a:t>15 </a:t>
            </a:r>
            <a:r>
              <a:rPr lang="fr-FR" dirty="0"/>
              <a:t>jours au </a:t>
            </a:r>
            <a:r>
              <a:rPr lang="fr-FR" dirty="0" smtClean="0"/>
              <a:t>moins.</a:t>
            </a:r>
          </a:p>
          <a:p>
            <a:r>
              <a:rPr lang="fr-FR" dirty="0"/>
              <a:t>L’avis de la consultation </a:t>
            </a:r>
            <a:r>
              <a:rPr lang="fr-FR" b="1" dirty="0"/>
              <a:t>architecturale ouverte restreinte </a:t>
            </a:r>
            <a:r>
              <a:rPr lang="fr-FR" b="1" dirty="0" smtClean="0"/>
              <a:t>:</a:t>
            </a:r>
          </a:p>
          <a:p>
            <a:pPr lvl="1"/>
            <a:r>
              <a:rPr lang="fr-FR" dirty="0" smtClean="0"/>
              <a:t>fait </a:t>
            </a:r>
            <a:r>
              <a:rPr lang="fr-FR" dirty="0"/>
              <a:t>l’objet d’une</a:t>
            </a:r>
            <a:r>
              <a:rPr lang="fr-FR" b="1" dirty="0"/>
              <a:t> lettre circulaire </a:t>
            </a:r>
            <a:r>
              <a:rPr lang="fr-FR" dirty="0" smtClean="0"/>
              <a:t>adressée, 15 </a:t>
            </a:r>
            <a:r>
              <a:rPr lang="fr-FR" dirty="0"/>
              <a:t>jours au moins avant la date prévue pour la séance d’ouverture des </a:t>
            </a:r>
            <a:r>
              <a:rPr lang="fr-FR" dirty="0" smtClean="0"/>
              <a:t>plis, par </a:t>
            </a:r>
            <a:r>
              <a:rPr lang="fr-FR" dirty="0"/>
              <a:t>courrier recommandé avec accusé de réception </a:t>
            </a:r>
            <a:r>
              <a:rPr lang="fr-FR" dirty="0" smtClean="0"/>
              <a:t>aux architectes </a:t>
            </a:r>
            <a:r>
              <a:rPr lang="fr-FR" dirty="0"/>
              <a:t>que le maître d’ouvrage décide de </a:t>
            </a:r>
            <a:r>
              <a:rPr lang="fr-FR" dirty="0" smtClean="0"/>
              <a:t>consulter ;</a:t>
            </a:r>
          </a:p>
          <a:p>
            <a:pPr lvl="1"/>
            <a:r>
              <a:rPr lang="fr-FR" dirty="0" smtClean="0"/>
              <a:t>la programmation de la </a:t>
            </a:r>
            <a:r>
              <a:rPr lang="fr-FR" dirty="0"/>
              <a:t>date de la réunion ou de la visite des lieux </a:t>
            </a:r>
            <a:r>
              <a:rPr lang="fr-FR" dirty="0" smtClean="0"/>
              <a:t>au </a:t>
            </a:r>
            <a:r>
              <a:rPr lang="fr-FR" dirty="0"/>
              <a:t>cours du </a:t>
            </a:r>
            <a:r>
              <a:rPr lang="fr-FR" b="1" dirty="0"/>
              <a:t>deuxième tiers du </a:t>
            </a:r>
            <a:r>
              <a:rPr lang="fr-FR" b="1" dirty="0" smtClean="0"/>
              <a:t>délai</a:t>
            </a:r>
            <a:r>
              <a:rPr lang="fr-FR" dirty="0"/>
              <a:t> </a:t>
            </a:r>
            <a:r>
              <a:rPr lang="fr-FR" dirty="0" smtClean="0"/>
              <a:t>;</a:t>
            </a:r>
          </a:p>
          <a:p>
            <a:pPr lvl="1"/>
            <a:r>
              <a:rPr lang="fr-FR" dirty="0" smtClean="0"/>
              <a:t>le </a:t>
            </a:r>
            <a:r>
              <a:rPr lang="fr-FR" dirty="0"/>
              <a:t>dossier de la consultation architecturale restreinte est joint à la lettre circulaire.</a:t>
            </a:r>
          </a:p>
          <a:p>
            <a:endParaRPr lang="fr-FR" dirty="0"/>
          </a:p>
        </p:txBody>
      </p:sp>
    </p:spTree>
    <p:extLst>
      <p:ext uri="{BB962C8B-B14F-4D97-AF65-F5344CB8AC3E}">
        <p14:creationId xmlns:p14="http://schemas.microsoft.com/office/powerpoint/2010/main" val="3427540931"/>
      </p:ext>
    </p:extLst>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2_Modèle par défa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spPr>
      <a:bodyPr spcFirstLastPara="0" vert="horz" wrap="square" lIns="144000" tIns="144000" rIns="144000" bIns="144000" numCol="1" spcCol="1270" anchor="ctr" anchorCtr="0">
        <a:noAutofit/>
      </a:bodyPr>
      <a:lstStyle>
        <a:defPPr algn="ctr" defTabSz="577850">
          <a:spcBef>
            <a:spcPct val="0"/>
          </a:spcBef>
          <a:spcAft>
            <a:spcPts val="0"/>
          </a:spcAft>
          <a:defRPr sz="1300" b="1" kern="1200" dirty="0" smtClean="0"/>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lnDef>
      <a:spPr bwMode="auto">
        <a:noFill/>
        <a:ln w="3175">
          <a:solidFill>
            <a:srgbClr val="756452"/>
          </a:solidFill>
          <a:round/>
          <a:headEnd/>
          <a:tailEnd type="triangle" w="med" len="med"/>
        </a:ln>
        <a:effectLst/>
      </a:spPr>
      <a:bodyPr/>
      <a:lstStyle/>
    </a:lnDef>
    <a:txDef>
      <a:spPr>
        <a:noFill/>
      </a:spPr>
      <a:bodyPr wrap="none" lIns="0" tIns="0" rIns="0" bIns="0" rtlCol="0">
        <a:spAutoFit/>
      </a:bodyPr>
      <a:lstStyle>
        <a:defPPr>
          <a:defRPr sz="2000" b="1" dirty="0" smtClean="0"/>
        </a:defPPr>
      </a:lstStyle>
    </a:tx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79504</TotalTime>
  <Words>2582</Words>
  <Application>Microsoft Office PowerPoint</Application>
  <PresentationFormat>Affichage à l'écran (4:3)</PresentationFormat>
  <Paragraphs>157</Paragraphs>
  <Slides>24</Slides>
  <Notes>1</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2_Modèle par défaut</vt:lpstr>
      <vt:lpstr>Présentation PowerPoint</vt:lpstr>
      <vt:lpstr>Plan de la présentation</vt:lpstr>
      <vt:lpstr>Plan de la présentation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e.azour</dc:creator>
  <cp:lastModifiedBy>user</cp:lastModifiedBy>
  <cp:revision>8468</cp:revision>
  <cp:lastPrinted>2023-05-04T15:09:22Z</cp:lastPrinted>
  <dcterms:created xsi:type="dcterms:W3CDTF">2008-03-27T17:13:29Z</dcterms:created>
  <dcterms:modified xsi:type="dcterms:W3CDTF">2023-05-27T11:13:49Z</dcterms:modified>
</cp:coreProperties>
</file>